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56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3.xml" ContentType="application/vnd.openxmlformats-officedocument.presentationml.notesSlide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57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55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Default Extension="wav" ContentType="audio/wav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3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1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Default Extension="vml" ContentType="application/vnd.openxmlformats-officedocument.vmlDrawing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58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notesSlides/notesSlide18.xml" ContentType="application/vnd.openxmlformats-officedocument.presentationml.notesSlide+xml"/>
  <Default Extension="wmf" ContentType="image/x-wmf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60"/>
  </p:notesMasterIdLst>
  <p:handoutMasterIdLst>
    <p:handoutMasterId r:id="rId61"/>
  </p:handoutMasterIdLst>
  <p:sldIdLst>
    <p:sldId id="461" r:id="rId2"/>
    <p:sldId id="463" r:id="rId3"/>
    <p:sldId id="427" r:id="rId4"/>
    <p:sldId id="435" r:id="rId5"/>
    <p:sldId id="462" r:id="rId6"/>
    <p:sldId id="428" r:id="rId7"/>
    <p:sldId id="429" r:id="rId8"/>
    <p:sldId id="430" r:id="rId9"/>
    <p:sldId id="431" r:id="rId10"/>
    <p:sldId id="437" r:id="rId11"/>
    <p:sldId id="438" r:id="rId12"/>
    <p:sldId id="434" r:id="rId13"/>
    <p:sldId id="439" r:id="rId14"/>
    <p:sldId id="289" r:id="rId15"/>
    <p:sldId id="433" r:id="rId16"/>
    <p:sldId id="409" r:id="rId17"/>
    <p:sldId id="290" r:id="rId18"/>
    <p:sldId id="297" r:id="rId19"/>
    <p:sldId id="300" r:id="rId20"/>
    <p:sldId id="301" r:id="rId21"/>
    <p:sldId id="440" r:id="rId22"/>
    <p:sldId id="307" r:id="rId23"/>
    <p:sldId id="308" r:id="rId24"/>
    <p:sldId id="310" r:id="rId25"/>
    <p:sldId id="311" r:id="rId26"/>
    <p:sldId id="312" r:id="rId27"/>
    <p:sldId id="315" r:id="rId28"/>
    <p:sldId id="320" r:id="rId29"/>
    <p:sldId id="325" r:id="rId30"/>
    <p:sldId id="327" r:id="rId31"/>
    <p:sldId id="442" r:id="rId32"/>
    <p:sldId id="339" r:id="rId33"/>
    <p:sldId id="345" r:id="rId34"/>
    <p:sldId id="350" r:id="rId35"/>
    <p:sldId id="353" r:id="rId36"/>
    <p:sldId id="354" r:id="rId37"/>
    <p:sldId id="454" r:id="rId38"/>
    <p:sldId id="362" r:id="rId39"/>
    <p:sldId id="361" r:id="rId40"/>
    <p:sldId id="367" r:id="rId41"/>
    <p:sldId id="420" r:id="rId42"/>
    <p:sldId id="372" r:id="rId43"/>
    <p:sldId id="421" r:id="rId44"/>
    <p:sldId id="378" r:id="rId45"/>
    <p:sldId id="422" r:id="rId46"/>
    <p:sldId id="455" r:id="rId47"/>
    <p:sldId id="460" r:id="rId48"/>
    <p:sldId id="457" r:id="rId49"/>
    <p:sldId id="464" r:id="rId50"/>
    <p:sldId id="458" r:id="rId51"/>
    <p:sldId id="444" r:id="rId52"/>
    <p:sldId id="443" r:id="rId53"/>
    <p:sldId id="465" r:id="rId54"/>
    <p:sldId id="466" r:id="rId55"/>
    <p:sldId id="448" r:id="rId56"/>
    <p:sldId id="456" r:id="rId57"/>
    <p:sldId id="401" r:id="rId58"/>
    <p:sldId id="403" r:id="rId59"/>
  </p:sldIdLst>
  <p:sldSz cx="9144000" cy="6858000" type="screen4x3"/>
  <p:notesSz cx="6858000" cy="91440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</p:showPr>
  <p:clrMru>
    <a:srgbClr val="DAEDD1"/>
    <a:srgbClr val="C4E3B5"/>
    <a:srgbClr val="663300"/>
    <a:srgbClr val="1C4E35"/>
    <a:srgbClr val="FFFFFF"/>
    <a:srgbClr val="33CCFF"/>
    <a:srgbClr val="FF3300"/>
    <a:srgbClr val="0033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88172" autoAdjust="0"/>
  </p:normalViewPr>
  <p:slideViewPr>
    <p:cSldViewPr snapToGrid="0">
      <p:cViewPr>
        <p:scale>
          <a:sx n="66" d="100"/>
          <a:sy n="66" d="100"/>
        </p:scale>
        <p:origin x="-1422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17.wav>
</file>

<file path=ppt/media/audio18.wav>
</file>

<file path=ppt/media/audio19.wav>
</file>

<file path=ppt/media/audio2.wav>
</file>

<file path=ppt/media/audio20.wav>
</file>

<file path=ppt/media/audio21.wav>
</file>

<file path=ppt/media/audio22.wav>
</file>

<file path=ppt/media/audio23.wav>
</file>

<file path=ppt/media/audio24.wav>
</file>

<file path=ppt/media/audio25.wav>
</file>

<file path=ppt/media/audio26.wav>
</file>

<file path=ppt/media/audio27.wav>
</file>

<file path=ppt/media/audio28.wav>
</file>

<file path=ppt/media/audio29.wav>
</file>

<file path=ppt/media/audio3.wav>
</file>

<file path=ppt/media/audio30.wav>
</file>

<file path=ppt/media/audio31.wav>
</file>

<file path=ppt/media/audio32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10.wmf>
</file>

<file path=ppt/media/image11.wmf>
</file>

<file path=ppt/media/image12.wmf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92150"/>
            <a:ext cx="4559300" cy="34163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81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381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</a:t>
            </a:r>
          </a:p>
        </p:txBody>
      </p:sp>
      <p:sp>
        <p:nvSpPr>
          <p:cNvPr id="50381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381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381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50381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48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50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7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827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27</a:t>
            </a:r>
          </a:p>
        </p:txBody>
      </p:sp>
      <p:sp>
        <p:nvSpPr>
          <p:cNvPr id="43827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827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827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3827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209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28</a:t>
            </a:r>
          </a:p>
        </p:txBody>
      </p:sp>
      <p:sp>
        <p:nvSpPr>
          <p:cNvPr id="13210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210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210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3210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22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622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25</a:t>
            </a:r>
          </a:p>
        </p:txBody>
      </p:sp>
      <p:sp>
        <p:nvSpPr>
          <p:cNvPr id="43622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622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623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3623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s-ES" dirty="0" err="1" smtClean="0"/>
              <a:t>I</a:t>
            </a:r>
            <a:r>
              <a:rPr lang="es-ES" baseline="0" dirty="0" err="1" smtClean="0"/>
              <a:t>M</a:t>
            </a:r>
            <a:r>
              <a:rPr lang="es-ES" dirty="0" err="1" smtClean="0"/>
              <a:t>e</a:t>
            </a:r>
            <a:r>
              <a:rPr lang="es-ES" dirty="0" smtClean="0"/>
              <a:t>=IT/Q =(P*</a:t>
            </a:r>
            <a:r>
              <a:rPr lang="es-ES" strike="sngStrike" dirty="0" smtClean="0"/>
              <a:t>Q</a:t>
            </a:r>
            <a:r>
              <a:rPr lang="es-ES" dirty="0" smtClean="0"/>
              <a:t>)/</a:t>
            </a:r>
            <a:r>
              <a:rPr lang="es-ES" strike="sngStrike" dirty="0" smtClean="0"/>
              <a:t>Q</a:t>
            </a:r>
            <a:r>
              <a:rPr lang="es-ES" strike="noStrike" baseline="0" dirty="0" smtClean="0"/>
              <a:t> =P</a:t>
            </a:r>
            <a:endParaRPr lang="es-ES" strike="sngStrike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7990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28</a:t>
            </a:r>
          </a:p>
        </p:txBody>
      </p:sp>
      <p:sp>
        <p:nvSpPr>
          <p:cNvPr id="37990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7990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7991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7991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414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29</a:t>
            </a:r>
          </a:p>
        </p:txBody>
      </p:sp>
      <p:sp>
        <p:nvSpPr>
          <p:cNvPr id="13414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414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41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3415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848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36</a:t>
            </a:r>
          </a:p>
        </p:txBody>
      </p:sp>
      <p:sp>
        <p:nvSpPr>
          <p:cNvPr id="14848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848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848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4848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s-ES" dirty="0" smtClean="0"/>
              <a:t>B=IT-CT=P*q-CT</a:t>
            </a:r>
            <a:r>
              <a:rPr lang="es-ES" dirty="0" smtClean="0">
                <a:sym typeface="Wingdings" pitchFamily="2" charset="2"/>
              </a:rPr>
              <a:t> B=P*q-</a:t>
            </a:r>
            <a:r>
              <a:rPr lang="es-ES" dirty="0" err="1" smtClean="0">
                <a:sym typeface="Wingdings" pitchFamily="2" charset="2"/>
              </a:rPr>
              <a:t>CTMe</a:t>
            </a:r>
            <a:r>
              <a:rPr lang="es-ES" dirty="0" smtClean="0">
                <a:sym typeface="Wingdings" pitchFamily="2" charset="2"/>
              </a:rPr>
              <a:t>*q Sacando factor común q B=(P-</a:t>
            </a:r>
            <a:r>
              <a:rPr lang="es-ES" dirty="0" err="1" smtClean="0">
                <a:sym typeface="Wingdings" pitchFamily="2" charset="2"/>
              </a:rPr>
              <a:t>CTMe</a:t>
            </a:r>
            <a:r>
              <a:rPr lang="es-ES" dirty="0" smtClean="0">
                <a:sym typeface="Wingdings" pitchFamily="2" charset="2"/>
              </a:rPr>
              <a:t>)*q</a:t>
            </a:r>
          </a:p>
          <a:p>
            <a:r>
              <a:rPr lang="es-ES" dirty="0" err="1" smtClean="0">
                <a:sym typeface="Wingdings" pitchFamily="2" charset="2"/>
              </a:rPr>
              <a:t>CTMe</a:t>
            </a:r>
            <a:r>
              <a:rPr lang="es-ES" dirty="0" smtClean="0">
                <a:sym typeface="Wingdings" pitchFamily="2" charset="2"/>
              </a:rPr>
              <a:t>=CT/Q CT=</a:t>
            </a:r>
            <a:r>
              <a:rPr lang="es-ES" dirty="0" err="1" smtClean="0">
                <a:sym typeface="Wingdings" pitchFamily="2" charset="2"/>
              </a:rPr>
              <a:t>CTMe</a:t>
            </a:r>
            <a:r>
              <a:rPr lang="es-ES" dirty="0" smtClean="0">
                <a:sym typeface="Wingdings" pitchFamily="2" charset="2"/>
              </a:rPr>
              <a:t>*q</a:t>
            </a:r>
            <a:endParaRPr lang="es-E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462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39</a:t>
            </a:r>
          </a:p>
        </p:txBody>
      </p:sp>
      <p:sp>
        <p:nvSpPr>
          <p:cNvPr id="15462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462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463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5463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099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667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40</a:t>
            </a:r>
          </a:p>
        </p:txBody>
      </p:sp>
      <p:sp>
        <p:nvSpPr>
          <p:cNvPr id="15667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667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667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5667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54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896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46</a:t>
            </a:r>
          </a:p>
        </p:txBody>
      </p:sp>
      <p:sp>
        <p:nvSpPr>
          <p:cNvPr id="16896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896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896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6896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101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47</a:t>
            </a:r>
          </a:p>
        </p:txBody>
      </p:sp>
      <p:sp>
        <p:nvSpPr>
          <p:cNvPr id="17101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101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101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7101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510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49</a:t>
            </a:r>
          </a:p>
        </p:txBody>
      </p:sp>
      <p:sp>
        <p:nvSpPr>
          <p:cNvPr id="17510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510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511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7511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715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50</a:t>
            </a:r>
          </a:p>
        </p:txBody>
      </p:sp>
      <p:sp>
        <p:nvSpPr>
          <p:cNvPr id="17715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715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715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7715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920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51</a:t>
            </a:r>
          </a:p>
        </p:txBody>
      </p:sp>
      <p:sp>
        <p:nvSpPr>
          <p:cNvPr id="17920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920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920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7920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534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54</a:t>
            </a:r>
          </a:p>
        </p:txBody>
      </p:sp>
      <p:sp>
        <p:nvSpPr>
          <p:cNvPr id="18534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534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53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8535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9558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59</a:t>
            </a:r>
          </a:p>
        </p:txBody>
      </p:sp>
      <p:sp>
        <p:nvSpPr>
          <p:cNvPr id="19558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9558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9559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19559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582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64</a:t>
            </a:r>
          </a:p>
        </p:txBody>
      </p:sp>
      <p:sp>
        <p:nvSpPr>
          <p:cNvPr id="20582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582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583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0583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23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992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66</a:t>
            </a:r>
          </a:p>
        </p:txBody>
      </p:sp>
      <p:sp>
        <p:nvSpPr>
          <p:cNvPr id="20992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992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99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0992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587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3449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78</a:t>
            </a:r>
          </a:p>
        </p:txBody>
      </p:sp>
      <p:sp>
        <p:nvSpPr>
          <p:cNvPr id="23450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3450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3450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3450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4678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84</a:t>
            </a:r>
          </a:p>
        </p:txBody>
      </p:sp>
      <p:sp>
        <p:nvSpPr>
          <p:cNvPr id="24678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4678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4679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4679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702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89</a:t>
            </a:r>
          </a:p>
        </p:txBody>
      </p:sp>
      <p:sp>
        <p:nvSpPr>
          <p:cNvPr id="25702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702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703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5703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31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92</a:t>
            </a:r>
          </a:p>
        </p:txBody>
      </p:sp>
      <p:sp>
        <p:nvSpPr>
          <p:cNvPr id="2631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31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31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631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1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521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93</a:t>
            </a:r>
          </a:p>
        </p:txBody>
      </p:sp>
      <p:sp>
        <p:nvSpPr>
          <p:cNvPr id="26522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522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52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6522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7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8537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88</a:t>
            </a:r>
          </a:p>
        </p:txBody>
      </p:sp>
      <p:sp>
        <p:nvSpPr>
          <p:cNvPr id="48538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8538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8538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8538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0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8160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101</a:t>
            </a:r>
          </a:p>
        </p:txBody>
      </p:sp>
      <p:sp>
        <p:nvSpPr>
          <p:cNvPr id="28160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8160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8160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8160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5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955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100</a:t>
            </a:r>
          </a:p>
        </p:txBody>
      </p:sp>
      <p:sp>
        <p:nvSpPr>
          <p:cNvPr id="27955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955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955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7955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40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184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106</a:t>
            </a:r>
          </a:p>
        </p:txBody>
      </p:sp>
      <p:sp>
        <p:nvSpPr>
          <p:cNvPr id="29184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184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18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29184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141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100</a:t>
            </a:r>
          </a:p>
        </p:txBody>
      </p:sp>
      <p:sp>
        <p:nvSpPr>
          <p:cNvPr id="40141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141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141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0141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208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111</a:t>
            </a:r>
          </a:p>
        </p:txBody>
      </p:sp>
      <p:sp>
        <p:nvSpPr>
          <p:cNvPr id="30208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208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208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0208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45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345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100</a:t>
            </a:r>
          </a:p>
        </p:txBody>
      </p:sp>
      <p:sp>
        <p:nvSpPr>
          <p:cNvPr id="40346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346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346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0346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43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117</a:t>
            </a:r>
          </a:p>
        </p:txBody>
      </p:sp>
      <p:sp>
        <p:nvSpPr>
          <p:cNvPr id="3143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43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43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143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550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100</a:t>
            </a:r>
          </a:p>
        </p:txBody>
      </p:sp>
      <p:sp>
        <p:nvSpPr>
          <p:cNvPr id="40550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550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551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0551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489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00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5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35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69</a:t>
            </a:r>
          </a:p>
        </p:txBody>
      </p:sp>
      <p:sp>
        <p:nvSpPr>
          <p:cNvPr id="4935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35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35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935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14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06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61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561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77</a:t>
            </a:r>
          </a:p>
        </p:txBody>
      </p:sp>
      <p:sp>
        <p:nvSpPr>
          <p:cNvPr id="49562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562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56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9562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9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489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9</a:t>
            </a:r>
          </a:p>
        </p:txBody>
      </p:sp>
      <p:sp>
        <p:nvSpPr>
          <p:cNvPr id="46490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490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490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6490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285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5</a:t>
            </a:r>
          </a:p>
        </p:txBody>
      </p:sp>
      <p:sp>
        <p:nvSpPr>
          <p:cNvPr id="46285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285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285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6285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98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6099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34</a:t>
            </a:r>
          </a:p>
        </p:txBody>
      </p:sp>
      <p:sp>
        <p:nvSpPr>
          <p:cNvPr id="516100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6101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610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51610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s-ES" dirty="0" smtClean="0"/>
              <a:t>EC=(A-B)</a:t>
            </a:r>
          </a:p>
          <a:p>
            <a:r>
              <a:rPr lang="es-ES" dirty="0" smtClean="0"/>
              <a:t>EP=(-A-C)</a:t>
            </a:r>
          </a:p>
          <a:p>
            <a:r>
              <a:rPr lang="es-ES" dirty="0" smtClean="0"/>
              <a:t>PIE (pérdida</a:t>
            </a:r>
            <a:r>
              <a:rPr lang="es-ES" baseline="0" dirty="0" smtClean="0"/>
              <a:t> irrecuperable de eficiencia)= B+C</a:t>
            </a:r>
            <a:endParaRPr lang="es-ES" dirty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4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814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37</a:t>
            </a:r>
          </a:p>
        </p:txBody>
      </p:sp>
      <p:sp>
        <p:nvSpPr>
          <p:cNvPr id="51814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814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81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51815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09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7309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30</a:t>
            </a:r>
          </a:p>
        </p:txBody>
      </p:sp>
      <p:sp>
        <p:nvSpPr>
          <p:cNvPr id="47309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7309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7309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7309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2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152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139</a:t>
            </a:r>
          </a:p>
        </p:txBody>
      </p:sp>
      <p:sp>
        <p:nvSpPr>
          <p:cNvPr id="49152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152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15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9152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147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140</a:t>
            </a:r>
          </a:p>
        </p:txBody>
      </p:sp>
      <p:sp>
        <p:nvSpPr>
          <p:cNvPr id="36147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147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147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6147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55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142</a:t>
            </a:r>
          </a:p>
        </p:txBody>
      </p:sp>
      <p:sp>
        <p:nvSpPr>
          <p:cNvPr id="3655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55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55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3655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86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5987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</a:t>
            </a:r>
          </a:p>
        </p:txBody>
      </p:sp>
      <p:sp>
        <p:nvSpPr>
          <p:cNvPr id="425988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5989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599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2599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03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803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</a:t>
            </a:r>
          </a:p>
        </p:txBody>
      </p:sp>
      <p:sp>
        <p:nvSpPr>
          <p:cNvPr id="42803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803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803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28039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0083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</a:t>
            </a:r>
          </a:p>
        </p:txBody>
      </p:sp>
      <p:sp>
        <p:nvSpPr>
          <p:cNvPr id="430084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0085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008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30087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213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r" eaLnBrk="0" hangingPunct="0"/>
            <a:r>
              <a:rPr lang="en-US" sz="1200">
                <a:latin typeface="Times New Roman" pitchFamily="18" charset="0"/>
              </a:rPr>
              <a:t>4</a:t>
            </a:r>
          </a:p>
        </p:txBody>
      </p:sp>
      <p:sp>
        <p:nvSpPr>
          <p:cNvPr id="43213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213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213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 cap="flat"/>
        </p:spPr>
      </p:sp>
      <p:sp>
        <p:nvSpPr>
          <p:cNvPr id="43213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5E879E-F942-4C3C-A72C-1546CA41B43D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0076397-2908-44DD-AAEC-083C3ACE9ECC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ED0EAD-6179-4C70-9FF0-6524A6CDAD4C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y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abla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4FAC78C2-9B47-4B6F-ABC9-85FC82337CF3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, texto y 2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6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D2114374-C8DA-4E32-A1E8-121D85866335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5EA0337A-2E3A-4313-B248-386EDAA8A794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270DE0-44F8-469E-B30D-218317CB8AA8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6517A2-2C33-4E58-BB7D-0C1288D74ECF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8E2430-CE35-4989-8910-8864B6EAEA59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03FF06-604A-45FE-9CE8-4D990E02CA2A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9452F9-0675-428C-8D45-A9C68B4670D0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DC5D80-CA1B-4A5B-B37C-FCA4FA87A12A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07EE79-0205-467C-A3D5-17BD490430ED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51FE78-F072-4294-A776-CAE688AD862B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cambiar el estilo de título	</a:t>
            </a:r>
          </a:p>
        </p:txBody>
      </p:sp>
      <p:sp>
        <p:nvSpPr>
          <p:cNvPr id="4208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</a:p>
        </p:txBody>
      </p:sp>
      <p:sp>
        <p:nvSpPr>
          <p:cNvPr id="4208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/>
          </a:p>
        </p:txBody>
      </p:sp>
      <p:sp>
        <p:nvSpPr>
          <p:cNvPr id="4208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s-ES"/>
              <a:t>Capítulo 5</a:t>
            </a:r>
          </a:p>
        </p:txBody>
      </p:sp>
      <p:sp>
        <p:nvSpPr>
          <p:cNvPr id="4208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F6CAF0BB-1616-4855-B210-8998E4BADF5E}" type="slidenum">
              <a:rPr lang="es-ES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hf hd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ancheza@ugr.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4.wav"/><Relationship Id="rId1" Type="http://schemas.openxmlformats.org/officeDocument/2006/relationships/audio" Target="../media/audio3.wa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5.wav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6.wav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9.wav"/><Relationship Id="rId7" Type="http://schemas.openxmlformats.org/officeDocument/2006/relationships/image" Target="../media/image8.png"/><Relationship Id="rId2" Type="http://schemas.openxmlformats.org/officeDocument/2006/relationships/audio" Target="../media/audio8.wav"/><Relationship Id="rId1" Type="http://schemas.openxmlformats.org/officeDocument/2006/relationships/audio" Target="../media/audio7.wav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audio11.wav"/><Relationship Id="rId1" Type="http://schemas.openxmlformats.org/officeDocument/2006/relationships/audio" Target="../media/audio10.wa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2.wav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oleObject2.bin"/><Relationship Id="rId4" Type="http://schemas.openxmlformats.org/officeDocument/2006/relationships/oleObject" Target="../embeddings/oleObject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3.wav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audio14.wav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png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5.wav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6.wav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7.wav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audio18.wav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png"/><Relationship Id="rId5" Type="http://schemas.openxmlformats.org/officeDocument/2006/relationships/oleObject" Target="../embeddings/oleObject4.bin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9.wav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0.wav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1.wav"/><Relationship Id="rId4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2.wav"/><Relationship Id="rId4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3.wav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4.wav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26.wav"/><Relationship Id="rId1" Type="http://schemas.openxmlformats.org/officeDocument/2006/relationships/audio" Target="../media/audio25.wa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audio28.wav"/><Relationship Id="rId1" Type="http://schemas.openxmlformats.org/officeDocument/2006/relationships/audio" Target="../media/audio27.wa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9.wav"/><Relationship Id="rId4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0.wav"/><Relationship Id="rId4" Type="http://schemas.openxmlformats.org/officeDocument/2006/relationships/image" Target="../media/image1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31.wav"/><Relationship Id="rId4" Type="http://schemas.openxmlformats.org/officeDocument/2006/relationships/image" Target="../media/image1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32.wav"/><Relationship Id="rId4" Type="http://schemas.openxmlformats.org/officeDocument/2006/relationships/image" Target="../media/image7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wav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1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16ED-6E98-4FA6-80D6-86CB4ADDFF50}" type="slidenum">
              <a:rPr lang="es-ES"/>
              <a:pPr/>
              <a:t>1</a:t>
            </a:fld>
            <a:endParaRPr lang="es-ES"/>
          </a:p>
        </p:txBody>
      </p:sp>
      <p:sp>
        <p:nvSpPr>
          <p:cNvPr id="50278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2787" name="Rectangle 3"/>
          <p:cNvSpPr>
            <a:spLocks noChangeArrowheads="1"/>
          </p:cNvSpPr>
          <p:nvPr/>
        </p:nvSpPr>
        <p:spPr bwMode="auto">
          <a:xfrm>
            <a:off x="3276600" y="64008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2788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416300" y="2008188"/>
            <a:ext cx="5248275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5400" b="1"/>
              <a:t>Capítulo 5</a:t>
            </a:r>
            <a:br>
              <a:rPr lang="en-US" sz="5400" b="1"/>
            </a:br>
            <a:r>
              <a:rPr lang="en-US" sz="5400"/>
              <a:t>La competencia perfecta</a:t>
            </a:r>
            <a:endParaRPr lang="en-US" sz="6000"/>
          </a:p>
        </p:txBody>
      </p:sp>
      <p:sp>
        <p:nvSpPr>
          <p:cNvPr id="502789" name="Line 5"/>
          <p:cNvSpPr>
            <a:spLocks noChangeShapeType="1"/>
          </p:cNvSpPr>
          <p:nvPr/>
        </p:nvSpPr>
        <p:spPr bwMode="auto">
          <a:xfrm>
            <a:off x="900113" y="5837238"/>
            <a:ext cx="739775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02790" name="Rectangle 6"/>
          <p:cNvSpPr>
            <a:spLocks noChangeArrowheads="1"/>
          </p:cNvSpPr>
          <p:nvPr/>
        </p:nvSpPr>
        <p:spPr bwMode="auto">
          <a:xfrm>
            <a:off x="2720052" y="4060825"/>
            <a:ext cx="6162012" cy="13525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/>
            </a:r>
            <a:br>
              <a:rPr lang="en-US" sz="2800" b="1" dirty="0">
                <a:solidFill>
                  <a:schemeClr val="tx2"/>
                </a:solidFill>
              </a:rPr>
            </a:br>
            <a:r>
              <a:rPr lang="en-US" sz="2800" b="1" dirty="0">
                <a:solidFill>
                  <a:schemeClr val="tx2"/>
                </a:solidFill>
              </a:rPr>
              <a:t> </a:t>
            </a:r>
            <a:r>
              <a:rPr lang="es-ES" sz="2800" b="1" dirty="0">
                <a:solidFill>
                  <a:schemeClr val="tx2"/>
                </a:solidFill>
              </a:rPr>
              <a:t> </a:t>
            </a:r>
            <a:br>
              <a:rPr lang="es-ES" sz="2800" b="1" dirty="0">
                <a:solidFill>
                  <a:schemeClr val="tx2"/>
                </a:solidFill>
              </a:rPr>
            </a:br>
            <a:r>
              <a:rPr lang="es-ES" sz="2800" b="1" dirty="0">
                <a:solidFill>
                  <a:schemeClr val="tx2"/>
                </a:solidFill>
              </a:rPr>
              <a:t/>
            </a:r>
            <a:br>
              <a:rPr lang="es-ES" sz="2800" b="1" dirty="0">
                <a:solidFill>
                  <a:schemeClr val="tx2"/>
                </a:solidFill>
              </a:rPr>
            </a:br>
            <a:r>
              <a:rPr lang="es-ES" sz="2800" b="1" dirty="0">
                <a:solidFill>
                  <a:schemeClr val="tx2"/>
                </a:solidFill>
              </a:rPr>
              <a:t/>
            </a:r>
            <a:br>
              <a:rPr lang="es-ES" sz="2800" b="1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</a:rPr>
              <a:t>Ángeles Sánchez Domínguez </a:t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</a:rPr>
              <a:t>Departamento Economía Aplicada</a:t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</a:rPr>
              <a:t>Universidad de Granada</a:t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>
                <a:solidFill>
                  <a:schemeClr val="tx2"/>
                </a:solidFill>
                <a:hlinkClick r:id="rId3"/>
              </a:rPr>
              <a:t>sancheza@ugr.es</a:t>
            </a:r>
            <a:r>
              <a:rPr lang="es-ES" sz="2400" dirty="0">
                <a:solidFill>
                  <a:schemeClr val="tx2"/>
                </a:solidFill>
              </a:rPr>
              <a:t/>
            </a:r>
            <a:br>
              <a:rPr lang="es-ES" sz="2400" dirty="0">
                <a:solidFill>
                  <a:schemeClr val="tx2"/>
                </a:solidFill>
              </a:rPr>
            </a:br>
            <a:r>
              <a:rPr lang="es-ES" sz="2400" dirty="0" smtClean="0">
                <a:solidFill>
                  <a:schemeClr val="tx2"/>
                </a:solidFill>
              </a:rPr>
              <a:t>PRADRO2 de la UGR</a:t>
            </a:r>
            <a:r>
              <a:rPr lang="es-ES" sz="2400" dirty="0" smtClean="0"/>
              <a:t> (https://prado.ugr.es/moodle/</a:t>
            </a:r>
            <a:r>
              <a:rPr lang="es-ES" sz="2400" dirty="0" smtClean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502791" name="AutoShape 7" descr="9k=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502792" name="AutoShape 8" descr="9k=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502793" name="AutoShape 9" descr="9k=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502794" name="AutoShape 10" descr="9k="/>
          <p:cNvSpPr>
            <a:spLocks noChangeAspect="1" noChangeArrowheads="1"/>
          </p:cNvSpPr>
          <p:nvPr/>
        </p:nvSpPr>
        <p:spPr bwMode="auto">
          <a:xfrm>
            <a:off x="168275" y="46038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sp>
        <p:nvSpPr>
          <p:cNvPr id="502795" name="AutoShape 11" descr="9k="/>
          <p:cNvSpPr>
            <a:spLocks noChangeAspect="1" noChangeArrowheads="1"/>
          </p:cNvSpPr>
          <p:nvPr/>
        </p:nvSpPr>
        <p:spPr bwMode="auto">
          <a:xfrm>
            <a:off x="1871663" y="1433513"/>
            <a:ext cx="5429250" cy="3990975"/>
          </a:xfrm>
          <a:prstGeom prst="rect">
            <a:avLst/>
          </a:prstGeom>
          <a:noFill/>
        </p:spPr>
        <p:txBody>
          <a:bodyPr/>
          <a:lstStyle/>
          <a:p>
            <a:endParaRPr lang="es-ES"/>
          </a:p>
        </p:txBody>
      </p:sp>
      <p:pic>
        <p:nvPicPr>
          <p:cNvPr id="502797" name="Picture 13" descr="ANd9GcS8KHrtTMPDvqjp7vRVL7_CbKcWTr-6uLDPprMhOUgxXMEYEd4x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3470275" cy="2063750"/>
          </a:xfrm>
          <a:prstGeom prst="rect">
            <a:avLst/>
          </a:prstGeom>
          <a:noFill/>
        </p:spPr>
      </p:pic>
      <p:pic>
        <p:nvPicPr>
          <p:cNvPr id="502799" name="Picture 15" descr="ANd9GcQ_DmVeTWAl-w6Jg8uwKztJIZXcVqOgnYsD_jX9Wi7UiD5g9nZCC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2062163"/>
            <a:ext cx="3471863" cy="2314575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F56CD-32C5-489F-A638-AC2E79D03980}" type="slidenum">
              <a:rPr lang="es-ES"/>
              <a:pPr/>
              <a:t>10</a:t>
            </a:fld>
            <a:endParaRPr lang="es-ES"/>
          </a:p>
        </p:txBody>
      </p:sp>
      <p:sp>
        <p:nvSpPr>
          <p:cNvPr id="447490" name="Rectangle 2"/>
          <p:cNvSpPr>
            <a:spLocks noGrp="1" noChangeArrowheads="1"/>
          </p:cNvSpPr>
          <p:nvPr>
            <p:ph type="title"/>
          </p:nvPr>
        </p:nvSpPr>
        <p:spPr>
          <a:xfrm>
            <a:off x="196770" y="274638"/>
            <a:ext cx="8490030" cy="1143000"/>
          </a:xfrm>
        </p:spPr>
        <p:txBody>
          <a:bodyPr/>
          <a:lstStyle/>
          <a:p>
            <a:r>
              <a:rPr lang="es-ES" sz="3200" dirty="0"/>
              <a:t>1. Características de la competencia perfecta</a:t>
            </a:r>
          </a:p>
        </p:txBody>
      </p:sp>
      <p:sp>
        <p:nvSpPr>
          <p:cNvPr id="447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lnSpc>
                <a:spcPct val="80000"/>
              </a:lnSpc>
              <a:spcAft>
                <a:spcPts val="1200"/>
              </a:spcAft>
              <a:buFontTx/>
              <a:buNone/>
            </a:pPr>
            <a:r>
              <a:rPr lang="es-ES" sz="2800" dirty="0"/>
              <a:t>Tanto empresas como consumidores tienen información perfecta:</a:t>
            </a:r>
          </a:p>
          <a:p>
            <a:pPr algn="just">
              <a:lnSpc>
                <a:spcPct val="80000"/>
              </a:lnSpc>
              <a:spcAft>
                <a:spcPts val="1200"/>
              </a:spcAft>
            </a:pPr>
            <a:r>
              <a:rPr lang="es-ES" sz="2800" dirty="0"/>
              <a:t>Las personas pueden conseguir sin grandes dificultades la mayor parte de la información que es más pertinente para sus opciones. </a:t>
            </a:r>
          </a:p>
          <a:p>
            <a:pPr algn="just">
              <a:lnSpc>
                <a:spcPct val="80000"/>
              </a:lnSpc>
              <a:spcAft>
                <a:spcPts val="1200"/>
              </a:spcAft>
            </a:pPr>
            <a:r>
              <a:rPr lang="es-ES" sz="2800" dirty="0"/>
              <a:t>Una empresa no tiene ningún motivo para dejar su industria si no se entera de la existencia de oportunidades más rentables en otra parte.</a:t>
            </a:r>
          </a:p>
          <a:p>
            <a:pPr algn="just">
              <a:lnSpc>
                <a:spcPct val="80000"/>
              </a:lnSpc>
            </a:pPr>
            <a:r>
              <a:rPr lang="es-ES" sz="2800" dirty="0"/>
              <a:t>Un consumidor no tiene incentivos para cambiar de un producto caro a otro barato de la misma ciudad si desconoce la existencia del último.</a:t>
            </a:r>
            <a:r>
              <a:rPr lang="en-US" sz="2800" dirty="0"/>
              <a:t> </a:t>
            </a:r>
          </a:p>
          <a:p>
            <a:pPr>
              <a:lnSpc>
                <a:spcPct val="80000"/>
              </a:lnSpc>
            </a:pPr>
            <a:endParaRPr lang="es-E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18C-AAA8-4E22-B28E-87F3DBB3EAB8}" type="slidenum">
              <a:rPr lang="es-ES"/>
              <a:pPr/>
              <a:t>11</a:t>
            </a:fld>
            <a:endParaRPr lang="es-ES"/>
          </a:p>
        </p:txBody>
      </p:sp>
      <p:sp>
        <p:nvSpPr>
          <p:cNvPr id="449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3400"/>
              <a:t>2. La empresa y la industria a corto plazo</a:t>
            </a:r>
          </a:p>
        </p:txBody>
      </p:sp>
      <p:sp>
        <p:nvSpPr>
          <p:cNvPr id="449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39850"/>
            <a:ext cx="8229600" cy="4525963"/>
          </a:xfrm>
        </p:spPr>
        <p:txBody>
          <a:bodyPr/>
          <a:lstStyle/>
          <a:p>
            <a:pPr algn="just"/>
            <a:r>
              <a:rPr lang="es-ES" dirty="0"/>
              <a:t>Las cuatro características anteriores tienen consecuencias:</a:t>
            </a:r>
          </a:p>
          <a:p>
            <a:pPr lvl="1" algn="just">
              <a:spcBef>
                <a:spcPct val="35000"/>
              </a:spcBef>
            </a:pPr>
            <a:r>
              <a:rPr lang="es-ES" dirty="0"/>
              <a:t>Las ventas de una sola empresa no influyen en el precio P de mercado. </a:t>
            </a:r>
          </a:p>
          <a:p>
            <a:pPr lvl="1" algn="just">
              <a:spcBef>
                <a:spcPct val="35000"/>
              </a:spcBef>
            </a:pPr>
            <a:r>
              <a:rPr lang="es-ES" dirty="0"/>
              <a:t>El precio P del producto es determinado por la interacción de todas las empresas y los consumidores en el mercado </a:t>
            </a:r>
            <a:r>
              <a:rPr lang="es-ES" dirty="0" smtClean="0"/>
              <a:t>(S=D) </a:t>
            </a:r>
            <a:r>
              <a:rPr lang="es-ES" dirty="0"/>
              <a:t>y no por la decisión de producción de una sola empresa.</a:t>
            </a:r>
          </a:p>
          <a:p>
            <a:pPr lvl="1">
              <a:spcBef>
                <a:spcPct val="35000"/>
              </a:spcBef>
            </a:pPr>
            <a:endParaRPr lang="en-US" dirty="0"/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520861" y="6245225"/>
            <a:ext cx="7824486" cy="476250"/>
          </a:xfrm>
        </p:spPr>
        <p:txBody>
          <a:bodyPr/>
          <a:lstStyle/>
          <a:p>
            <a:r>
              <a:rPr lang="es-ES" sz="1800" i="1" dirty="0" smtClean="0"/>
              <a:t>Figura 1</a:t>
            </a:r>
            <a:r>
              <a:rPr lang="es-ES" sz="1800" dirty="0" smtClean="0"/>
              <a:t>. La demanda y el ingreso marginal de una empresa competitiva </a:t>
            </a:r>
            <a:endParaRPr lang="es-ES" sz="1800" dirty="0"/>
          </a:p>
        </p:txBody>
      </p:sp>
      <p:sp>
        <p:nvSpPr>
          <p:cNvPr id="3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8685C-A1CB-4B75-A91E-8C95F2B0D9AD}" type="slidenum">
              <a:rPr lang="es-ES"/>
              <a:pPr/>
              <a:t>12</a:t>
            </a:fld>
            <a:endParaRPr lang="es-ES"/>
          </a:p>
        </p:txBody>
      </p:sp>
      <p:sp>
        <p:nvSpPr>
          <p:cNvPr id="437250" name="Rectangle 2"/>
          <p:cNvSpPr>
            <a:spLocks noChangeArrowheads="1"/>
          </p:cNvSpPr>
          <p:nvPr/>
        </p:nvSpPr>
        <p:spPr bwMode="auto">
          <a:xfrm>
            <a:off x="762000" y="58293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7251" name="Rectangle 3"/>
          <p:cNvSpPr>
            <a:spLocks noChangeArrowheads="1"/>
          </p:cNvSpPr>
          <p:nvPr/>
        </p:nvSpPr>
        <p:spPr bwMode="auto">
          <a:xfrm>
            <a:off x="3276600" y="58293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7252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467971"/>
            <a:ext cx="8229600" cy="649288"/>
          </a:xfrm>
          <a:noFill/>
          <a:ln/>
        </p:spPr>
        <p:txBody>
          <a:bodyPr lIns="90488" tIns="44450" rIns="90488" bIns="44450" anchor="b"/>
          <a:lstStyle/>
          <a:p>
            <a:pPr>
              <a:lnSpc>
                <a:spcPct val="80000"/>
              </a:lnSpc>
            </a:pPr>
            <a:r>
              <a:rPr lang="es-ES" sz="2800" dirty="0"/>
              <a:t>2.1. </a:t>
            </a:r>
            <a:r>
              <a:rPr lang="es-ES" sz="2800" dirty="0" smtClean="0"/>
              <a:t>El óptimo de la producción y la curva de oferta de la empresa</a:t>
            </a:r>
            <a:r>
              <a:rPr lang="es-ES" sz="4000" dirty="0" smtClean="0"/>
              <a:t> </a:t>
            </a:r>
            <a:endParaRPr lang="en-US" sz="2400" dirty="0"/>
          </a:p>
        </p:txBody>
      </p:sp>
      <p:sp>
        <p:nvSpPr>
          <p:cNvPr id="437253" name="Line 5"/>
          <p:cNvSpPr>
            <a:spLocks noChangeShapeType="1"/>
          </p:cNvSpPr>
          <p:nvPr/>
        </p:nvSpPr>
        <p:spPr bwMode="auto">
          <a:xfrm>
            <a:off x="779463" y="1670050"/>
            <a:ext cx="0" cy="3935413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7254" name="Line 6"/>
          <p:cNvSpPr>
            <a:spLocks noChangeShapeType="1"/>
          </p:cNvSpPr>
          <p:nvPr/>
        </p:nvSpPr>
        <p:spPr bwMode="auto">
          <a:xfrm>
            <a:off x="5046663" y="1670050"/>
            <a:ext cx="0" cy="3935413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7255" name="Line 7"/>
          <p:cNvSpPr>
            <a:spLocks noChangeShapeType="1"/>
          </p:cNvSpPr>
          <p:nvPr/>
        </p:nvSpPr>
        <p:spPr bwMode="auto">
          <a:xfrm>
            <a:off x="776288" y="560070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7256" name="Line 8"/>
          <p:cNvSpPr>
            <a:spLocks noChangeShapeType="1"/>
          </p:cNvSpPr>
          <p:nvPr/>
        </p:nvSpPr>
        <p:spPr bwMode="auto">
          <a:xfrm>
            <a:off x="5043488" y="560070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7257" name="Rectangle 9"/>
          <p:cNvSpPr>
            <a:spLocks noChangeArrowheads="1"/>
          </p:cNvSpPr>
          <p:nvPr/>
        </p:nvSpPr>
        <p:spPr bwMode="auto">
          <a:xfrm>
            <a:off x="247650" y="1195388"/>
            <a:ext cx="2036763" cy="5048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18000" tIns="7200" rIns="18000" bIns="7200">
            <a:spAutoFit/>
          </a:bodyPr>
          <a:lstStyle/>
          <a:p>
            <a:pPr eaLnBrk="0" hangingPunct="0"/>
            <a:r>
              <a:rPr lang="en-US" sz="1600" b="1"/>
              <a:t>Precio (P, dólares </a:t>
            </a:r>
          </a:p>
          <a:p>
            <a:pPr eaLnBrk="0" hangingPunct="0"/>
            <a:r>
              <a:rPr lang="en-US" sz="1600" b="1"/>
              <a:t>por </a:t>
            </a:r>
            <a:r>
              <a:rPr lang="en-US" sz="1600" b="1" i="1"/>
              <a:t>Kg</a:t>
            </a:r>
            <a:r>
              <a:rPr lang="en-US" sz="1600" b="1"/>
              <a:t>)</a:t>
            </a:r>
          </a:p>
        </p:txBody>
      </p:sp>
      <p:sp>
        <p:nvSpPr>
          <p:cNvPr id="437258" name="Rectangle 10"/>
          <p:cNvSpPr>
            <a:spLocks noChangeArrowheads="1"/>
          </p:cNvSpPr>
          <p:nvPr/>
        </p:nvSpPr>
        <p:spPr bwMode="auto">
          <a:xfrm>
            <a:off x="6742113" y="5646738"/>
            <a:ext cx="2401887" cy="5778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</a:p>
          <a:p>
            <a:pPr eaLnBrk="0" hangingPunct="0"/>
            <a:r>
              <a:rPr lang="en-US" sz="1600" b="1"/>
              <a:t>(Q, millones de </a:t>
            </a:r>
            <a:r>
              <a:rPr lang="en-US" sz="1600" b="1" i="1"/>
              <a:t>Kg</a:t>
            </a:r>
            <a:r>
              <a:rPr lang="en-US" sz="1600" b="1"/>
              <a:t>)</a:t>
            </a:r>
            <a:endParaRPr lang="en-US" sz="1400" b="1"/>
          </a:p>
        </p:txBody>
      </p:sp>
      <p:grpSp>
        <p:nvGrpSpPr>
          <p:cNvPr id="437259" name="Group 11"/>
          <p:cNvGrpSpPr>
            <a:grpSpLocks/>
          </p:cNvGrpSpPr>
          <p:nvPr/>
        </p:nvGrpSpPr>
        <p:grpSpPr bwMode="auto">
          <a:xfrm>
            <a:off x="300038" y="3503613"/>
            <a:ext cx="3997325" cy="396875"/>
            <a:chOff x="189" y="2207"/>
            <a:chExt cx="2518" cy="250"/>
          </a:xfrm>
        </p:grpSpPr>
        <p:sp>
          <p:nvSpPr>
            <p:cNvPr id="437260" name="Line 12"/>
            <p:cNvSpPr>
              <a:spLocks noChangeShapeType="1"/>
            </p:cNvSpPr>
            <p:nvPr/>
          </p:nvSpPr>
          <p:spPr bwMode="auto">
            <a:xfrm>
              <a:off x="497" y="2376"/>
              <a:ext cx="1935" cy="0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37261" name="Rectangle 13"/>
            <p:cNvSpPr>
              <a:spLocks noChangeArrowheads="1"/>
            </p:cNvSpPr>
            <p:nvPr/>
          </p:nvSpPr>
          <p:spPr bwMode="auto">
            <a:xfrm>
              <a:off x="2493" y="2207"/>
              <a:ext cx="214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 dirty="0" smtClean="0"/>
                <a:t>d</a:t>
              </a:r>
              <a:endParaRPr lang="en-US" sz="2000" b="1" i="1" dirty="0"/>
            </a:p>
          </p:txBody>
        </p:sp>
        <p:sp>
          <p:nvSpPr>
            <p:cNvPr id="437262" name="Rectangle 14"/>
            <p:cNvSpPr>
              <a:spLocks noChangeArrowheads="1"/>
            </p:cNvSpPr>
            <p:nvPr/>
          </p:nvSpPr>
          <p:spPr bwMode="auto">
            <a:xfrm>
              <a:off x="189" y="2207"/>
              <a:ext cx="292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4$</a:t>
              </a:r>
            </a:p>
          </p:txBody>
        </p:sp>
      </p:grpSp>
      <p:sp>
        <p:nvSpPr>
          <p:cNvPr id="437263" name="Rectangle 15"/>
          <p:cNvSpPr>
            <a:spLocks noChangeArrowheads="1"/>
          </p:cNvSpPr>
          <p:nvPr/>
        </p:nvSpPr>
        <p:spPr bwMode="auto">
          <a:xfrm>
            <a:off x="1579563" y="5637213"/>
            <a:ext cx="463550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10</a:t>
            </a:r>
          </a:p>
        </p:txBody>
      </p:sp>
      <p:sp>
        <p:nvSpPr>
          <p:cNvPr id="437264" name="Rectangle 16"/>
          <p:cNvSpPr>
            <a:spLocks noChangeArrowheads="1"/>
          </p:cNvSpPr>
          <p:nvPr/>
        </p:nvSpPr>
        <p:spPr bwMode="auto">
          <a:xfrm>
            <a:off x="2890838" y="5637213"/>
            <a:ext cx="463550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20</a:t>
            </a:r>
          </a:p>
        </p:txBody>
      </p:sp>
      <p:sp>
        <p:nvSpPr>
          <p:cNvPr id="437265" name="Rectangle 17"/>
          <p:cNvSpPr>
            <a:spLocks noChangeArrowheads="1"/>
          </p:cNvSpPr>
          <p:nvPr/>
        </p:nvSpPr>
        <p:spPr bwMode="auto">
          <a:xfrm>
            <a:off x="6243638" y="5637213"/>
            <a:ext cx="604837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100</a:t>
            </a:r>
          </a:p>
        </p:txBody>
      </p:sp>
      <p:sp>
        <p:nvSpPr>
          <p:cNvPr id="437266" name="Rectangle 18"/>
          <p:cNvSpPr>
            <a:spLocks noChangeArrowheads="1"/>
          </p:cNvSpPr>
          <p:nvPr/>
        </p:nvSpPr>
        <p:spPr bwMode="auto">
          <a:xfrm>
            <a:off x="1884363" y="1751013"/>
            <a:ext cx="12541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>
                <a:solidFill>
                  <a:srgbClr val="FF3300"/>
                </a:solidFill>
              </a:rPr>
              <a:t>Empresa</a:t>
            </a:r>
          </a:p>
        </p:txBody>
      </p:sp>
      <p:sp>
        <p:nvSpPr>
          <p:cNvPr id="437267" name="Rectangle 19"/>
          <p:cNvSpPr>
            <a:spLocks noChangeArrowheads="1"/>
          </p:cNvSpPr>
          <p:nvPr/>
        </p:nvSpPr>
        <p:spPr bwMode="auto">
          <a:xfrm>
            <a:off x="6624638" y="1751013"/>
            <a:ext cx="1252537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>
                <a:solidFill>
                  <a:srgbClr val="FF3300"/>
                </a:solidFill>
              </a:rPr>
              <a:t>Industria</a:t>
            </a:r>
          </a:p>
        </p:txBody>
      </p:sp>
      <p:grpSp>
        <p:nvGrpSpPr>
          <p:cNvPr id="437272" name="Group 24"/>
          <p:cNvGrpSpPr>
            <a:grpSpLocks/>
          </p:cNvGrpSpPr>
          <p:nvPr/>
        </p:nvGrpSpPr>
        <p:grpSpPr bwMode="auto">
          <a:xfrm>
            <a:off x="4567238" y="1970088"/>
            <a:ext cx="4102100" cy="3617912"/>
            <a:chOff x="2877" y="1241"/>
            <a:chExt cx="2584" cy="2279"/>
          </a:xfrm>
        </p:grpSpPr>
        <p:sp>
          <p:nvSpPr>
            <p:cNvPr id="437273" name="Line 25"/>
            <p:cNvSpPr>
              <a:spLocks noChangeShapeType="1"/>
            </p:cNvSpPr>
            <p:nvPr/>
          </p:nvSpPr>
          <p:spPr bwMode="auto">
            <a:xfrm>
              <a:off x="3377" y="1241"/>
              <a:ext cx="1839" cy="1839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37274" name="Rectangle 26"/>
            <p:cNvSpPr>
              <a:spLocks noChangeArrowheads="1"/>
            </p:cNvSpPr>
            <p:nvPr/>
          </p:nvSpPr>
          <p:spPr bwMode="auto">
            <a:xfrm>
              <a:off x="5229" y="3045"/>
              <a:ext cx="232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 dirty="0" smtClean="0"/>
                <a:t>D</a:t>
              </a:r>
              <a:endParaRPr lang="en-US" sz="2000" b="1" i="1" dirty="0"/>
            </a:p>
          </p:txBody>
        </p:sp>
        <p:sp>
          <p:nvSpPr>
            <p:cNvPr id="437275" name="Rectangle 27"/>
            <p:cNvSpPr>
              <a:spLocks noChangeArrowheads="1"/>
            </p:cNvSpPr>
            <p:nvPr/>
          </p:nvSpPr>
          <p:spPr bwMode="auto">
            <a:xfrm>
              <a:off x="2877" y="2207"/>
              <a:ext cx="292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4$</a:t>
              </a:r>
            </a:p>
          </p:txBody>
        </p:sp>
        <p:sp>
          <p:nvSpPr>
            <p:cNvPr id="437276" name="Line 28"/>
            <p:cNvSpPr>
              <a:spLocks noChangeShapeType="1"/>
            </p:cNvSpPr>
            <p:nvPr/>
          </p:nvSpPr>
          <p:spPr bwMode="auto">
            <a:xfrm>
              <a:off x="3177" y="2328"/>
              <a:ext cx="127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37277" name="Line 29"/>
            <p:cNvSpPr>
              <a:spLocks noChangeShapeType="1"/>
            </p:cNvSpPr>
            <p:nvPr/>
          </p:nvSpPr>
          <p:spPr bwMode="auto">
            <a:xfrm>
              <a:off x="4464" y="2337"/>
              <a:ext cx="0" cy="118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37278" name="Oval 30"/>
            <p:cNvSpPr>
              <a:spLocks noChangeArrowheads="1"/>
            </p:cNvSpPr>
            <p:nvPr/>
          </p:nvSpPr>
          <p:spPr bwMode="auto">
            <a:xfrm>
              <a:off x="4423" y="2278"/>
              <a:ext cx="100" cy="100"/>
            </a:xfrm>
            <a:prstGeom prst="ellipse">
              <a:avLst/>
            </a:prstGeom>
            <a:solidFill>
              <a:schemeClr val="tx1"/>
            </a:solidFill>
            <a:ln w="12700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s-ES"/>
            </a:p>
          </p:txBody>
        </p:sp>
      </p:grpSp>
      <p:sp>
        <p:nvSpPr>
          <p:cNvPr id="437279" name="Rectangle 31"/>
          <p:cNvSpPr>
            <a:spLocks noChangeArrowheads="1"/>
          </p:cNvSpPr>
          <p:nvPr/>
        </p:nvSpPr>
        <p:spPr bwMode="auto">
          <a:xfrm>
            <a:off x="4591050" y="1214438"/>
            <a:ext cx="1884363" cy="5048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18000" tIns="7200" rIns="18000" bIns="7200">
            <a:spAutoFit/>
          </a:bodyPr>
          <a:lstStyle/>
          <a:p>
            <a:pPr eaLnBrk="0" hangingPunct="0"/>
            <a:r>
              <a:rPr lang="en-US" sz="1600" b="1"/>
              <a:t>Precio (P, dólares </a:t>
            </a:r>
          </a:p>
          <a:p>
            <a:pPr eaLnBrk="0" hangingPunct="0"/>
            <a:r>
              <a:rPr lang="en-US" sz="1600" b="1"/>
              <a:t>por </a:t>
            </a:r>
            <a:r>
              <a:rPr lang="en-US" sz="1600" b="1" i="1"/>
              <a:t>Kg</a:t>
            </a:r>
            <a:r>
              <a:rPr lang="en-US" sz="1600" b="1"/>
              <a:t>)</a:t>
            </a:r>
          </a:p>
        </p:txBody>
      </p:sp>
      <p:sp>
        <p:nvSpPr>
          <p:cNvPr id="437280" name="Rectangle 32"/>
          <p:cNvSpPr>
            <a:spLocks noChangeArrowheads="1"/>
          </p:cNvSpPr>
          <p:nvPr/>
        </p:nvSpPr>
        <p:spPr bwMode="auto">
          <a:xfrm>
            <a:off x="3484563" y="5665788"/>
            <a:ext cx="2401887" cy="5778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</a:p>
          <a:p>
            <a:pPr eaLnBrk="0" hangingPunct="0"/>
            <a:r>
              <a:rPr lang="en-US" sz="1600" b="1"/>
              <a:t>(q, millones de </a:t>
            </a:r>
            <a:r>
              <a:rPr lang="en-US" sz="1600" b="1" i="1"/>
              <a:t>Kg</a:t>
            </a:r>
            <a:r>
              <a:rPr lang="en-US" sz="1600" b="1"/>
              <a:t>)</a:t>
            </a:r>
            <a:endParaRPr lang="en-US" sz="1400" b="1"/>
          </a:p>
        </p:txBody>
      </p:sp>
      <p:sp>
        <p:nvSpPr>
          <p:cNvPr id="437281" name="Line 33"/>
          <p:cNvSpPr>
            <a:spLocks noChangeShapeType="1"/>
          </p:cNvSpPr>
          <p:nvPr/>
        </p:nvSpPr>
        <p:spPr bwMode="auto">
          <a:xfrm flipH="1">
            <a:off x="5951538" y="1944688"/>
            <a:ext cx="2408237" cy="3338512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37282" name="Rectangle 34"/>
          <p:cNvSpPr>
            <a:spLocks noChangeArrowheads="1"/>
          </p:cNvSpPr>
          <p:nvPr/>
        </p:nvSpPr>
        <p:spPr bwMode="auto">
          <a:xfrm>
            <a:off x="8310563" y="2039938"/>
            <a:ext cx="350837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S</a:t>
            </a:r>
          </a:p>
        </p:txBody>
      </p:sp>
      <p:sp>
        <p:nvSpPr>
          <p:cNvPr id="437283" name="Line 35"/>
          <p:cNvSpPr>
            <a:spLocks noChangeShapeType="1"/>
          </p:cNvSpPr>
          <p:nvPr/>
        </p:nvSpPr>
        <p:spPr bwMode="auto">
          <a:xfrm>
            <a:off x="1814513" y="3787775"/>
            <a:ext cx="14287" cy="1800225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37284" name="Line 36"/>
          <p:cNvSpPr>
            <a:spLocks noChangeShapeType="1"/>
          </p:cNvSpPr>
          <p:nvPr/>
        </p:nvSpPr>
        <p:spPr bwMode="auto">
          <a:xfrm>
            <a:off x="3208338" y="3759200"/>
            <a:ext cx="0" cy="1857375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pic>
        <p:nvPicPr>
          <p:cNvPr id="35" name="Figura 1">
            <a:hlinkClick r:id="" action="ppaction://media"/>
          </p:cNvPr>
          <p:cNvPicPr>
            <a:picLocks noRot="1" noChangeAspect="1"/>
          </p:cNvPicPr>
          <p:nvPr>
            <a:wavAudioFile r:embed="rId1" name="Figura 1"/>
          </p:nvPr>
        </p:nvPicPr>
        <p:blipFill>
          <a:blip r:embed="rId5"/>
          <a:stretch>
            <a:fillRect/>
          </a:stretch>
        </p:blipFill>
        <p:spPr>
          <a:xfrm>
            <a:off x="2431142" y="722085"/>
            <a:ext cx="304800" cy="304800"/>
          </a:xfrm>
          <a:prstGeom prst="rect">
            <a:avLst/>
          </a:prstGeom>
        </p:spPr>
      </p:pic>
      <p:pic>
        <p:nvPicPr>
          <p:cNvPr id="36" name="producción">
            <a:hlinkClick r:id="" action="ppaction://media"/>
          </p:cNvPr>
          <p:cNvPicPr>
            <a:picLocks noRot="1" noChangeAspect="1"/>
          </p:cNvPicPr>
          <p:nvPr>
            <a:wavAudioFile r:embed="rId2" name="producción"/>
          </p:nvPr>
        </p:nvPicPr>
        <p:blipFill>
          <a:blip r:embed="rId6"/>
          <a:stretch>
            <a:fillRect/>
          </a:stretch>
        </p:blipFill>
        <p:spPr>
          <a:xfrm>
            <a:off x="2532743" y="57150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37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37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79748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audio>
              <p:cMediaNode>
                <p:cTn id="1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27788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audio>
              <p:cMediaNode>
                <p:cTn id="24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91B5C-33AF-47DB-8343-67EE11581E3F}" type="slidenum">
              <a:rPr lang="es-ES"/>
              <a:pPr/>
              <a:t>13</a:t>
            </a:fld>
            <a:endParaRPr lang="es-ES"/>
          </a:p>
        </p:txBody>
      </p:sp>
      <p:sp>
        <p:nvSpPr>
          <p:cNvPr id="451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3200" dirty="0"/>
              <a:t>2.1. </a:t>
            </a:r>
            <a:r>
              <a:rPr lang="es-ES" sz="3200" dirty="0" smtClean="0"/>
              <a:t>El óptimo de la producción y la curva de  oferta de la empresa </a:t>
            </a:r>
            <a:endParaRPr lang="es-ES" sz="3200" dirty="0"/>
          </a:p>
        </p:txBody>
      </p:sp>
      <p:sp>
        <p:nvSpPr>
          <p:cNvPr id="451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70000"/>
              </a:spcBef>
            </a:pPr>
            <a:r>
              <a:rPr lang="en-US" dirty="0" err="1"/>
              <a:t>Donde</a:t>
            </a:r>
            <a:r>
              <a:rPr lang="en-US" dirty="0"/>
              <a:t>:</a:t>
            </a:r>
          </a:p>
          <a:p>
            <a:pPr lvl="1" algn="just">
              <a:spcBef>
                <a:spcPct val="70000"/>
              </a:spcBef>
            </a:pPr>
            <a:r>
              <a:rPr lang="en-US" dirty="0" err="1"/>
              <a:t>Producción</a:t>
            </a:r>
            <a:r>
              <a:rPr lang="en-US" dirty="0"/>
              <a:t> del </a:t>
            </a:r>
            <a:r>
              <a:rPr lang="en-US" dirty="0" err="1"/>
              <a:t>mercado</a:t>
            </a:r>
            <a:r>
              <a:rPr lang="en-US" dirty="0"/>
              <a:t> (Q) y </a:t>
            </a:r>
            <a:r>
              <a:rPr lang="en-US" dirty="0" err="1"/>
              <a:t>producción</a:t>
            </a:r>
            <a:r>
              <a:rPr lang="en-US" dirty="0"/>
              <a:t> de la </a:t>
            </a:r>
            <a:r>
              <a:rPr lang="en-US" dirty="0" err="1"/>
              <a:t>empresa</a:t>
            </a:r>
            <a:r>
              <a:rPr lang="en-US" dirty="0"/>
              <a:t> (q</a:t>
            </a:r>
            <a:r>
              <a:rPr lang="en-US" i="1" dirty="0"/>
              <a:t> </a:t>
            </a:r>
            <a:r>
              <a:rPr lang="en-US" dirty="0"/>
              <a:t>).</a:t>
            </a:r>
          </a:p>
          <a:p>
            <a:pPr lvl="1" algn="just">
              <a:spcBef>
                <a:spcPct val="70000"/>
              </a:spcBef>
            </a:pPr>
            <a:r>
              <a:rPr lang="en-US" dirty="0" err="1"/>
              <a:t>Demanda</a:t>
            </a:r>
            <a:r>
              <a:rPr lang="en-US" dirty="0"/>
              <a:t> del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smtClean="0"/>
              <a:t>(D</a:t>
            </a:r>
            <a:r>
              <a:rPr lang="en-US" dirty="0"/>
              <a:t>) y </a:t>
            </a:r>
            <a:r>
              <a:rPr lang="en-US" dirty="0" err="1"/>
              <a:t>demanda</a:t>
            </a:r>
            <a:r>
              <a:rPr lang="en-US" dirty="0"/>
              <a:t> de la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smtClean="0"/>
              <a:t>(d</a:t>
            </a:r>
            <a:r>
              <a:rPr lang="en-US" i="1" dirty="0" smtClean="0"/>
              <a:t> </a:t>
            </a:r>
            <a:r>
              <a:rPr lang="en-US" dirty="0"/>
              <a:t>).</a:t>
            </a:r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52CF-003E-47B2-B6A5-08F0999B700B}" type="slidenum">
              <a:rPr lang="es-ES"/>
              <a:pPr/>
              <a:t>14</a:t>
            </a:fld>
            <a:endParaRPr lang="es-ES"/>
          </a:p>
        </p:txBody>
      </p:sp>
      <p:sp>
        <p:nvSpPr>
          <p:cNvPr id="13107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107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107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114" y="1828800"/>
            <a:ext cx="7826234" cy="4114800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s-ES" dirty="0"/>
              <a:t>La demanda de la empresa competitiva:</a:t>
            </a:r>
            <a:endParaRPr lang="en-US" dirty="0"/>
          </a:p>
          <a:p>
            <a:pPr lvl="1" algn="just">
              <a:spcBef>
                <a:spcPct val="35000"/>
              </a:spcBef>
            </a:pPr>
            <a:r>
              <a:rPr lang="en-US" dirty="0"/>
              <a:t>Un </a:t>
            </a:r>
            <a:r>
              <a:rPr lang="en-US" dirty="0" err="1"/>
              <a:t>productor</a:t>
            </a:r>
            <a:r>
              <a:rPr lang="en-US" dirty="0"/>
              <a:t> </a:t>
            </a:r>
            <a:r>
              <a:rPr lang="en-US" dirty="0" err="1"/>
              <a:t>vende</a:t>
            </a:r>
            <a:r>
              <a:rPr lang="en-US" dirty="0"/>
              <a:t> </a:t>
            </a:r>
            <a:r>
              <a:rPr lang="en-US" dirty="0" err="1"/>
              <a:t>todas</a:t>
            </a:r>
            <a:r>
              <a:rPr lang="en-US" dirty="0"/>
              <a:t> </a:t>
            </a:r>
            <a:r>
              <a:rPr lang="en-US" dirty="0" err="1"/>
              <a:t>las</a:t>
            </a:r>
            <a:r>
              <a:rPr lang="en-US" dirty="0"/>
              <a:t> </a:t>
            </a:r>
            <a:r>
              <a:rPr lang="en-US" dirty="0" err="1"/>
              <a:t>unidades</a:t>
            </a:r>
            <a:r>
              <a:rPr lang="en-US" dirty="0"/>
              <a:t> a 4 </a:t>
            </a:r>
            <a:r>
              <a:rPr lang="en-US" dirty="0" err="1"/>
              <a:t>dólares</a:t>
            </a:r>
            <a:r>
              <a:rPr lang="en-US" dirty="0"/>
              <a:t>, no </a:t>
            </a:r>
            <a:r>
              <a:rPr lang="en-US" dirty="0" err="1"/>
              <a:t>tiene</a:t>
            </a:r>
            <a:r>
              <a:rPr lang="en-US" dirty="0"/>
              <a:t> </a:t>
            </a:r>
            <a:r>
              <a:rPr lang="en-US" dirty="0" err="1"/>
              <a:t>incentivo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bajar</a:t>
            </a:r>
            <a:r>
              <a:rPr lang="en-US" dirty="0"/>
              <a:t> el </a:t>
            </a:r>
            <a:r>
              <a:rPr lang="en-US" dirty="0" err="1"/>
              <a:t>precio</a:t>
            </a:r>
            <a:r>
              <a:rPr lang="en-US" dirty="0"/>
              <a:t>.</a:t>
            </a:r>
          </a:p>
          <a:p>
            <a:pPr lvl="1" algn="just">
              <a:spcBef>
                <a:spcPct val="35000"/>
              </a:spcBef>
            </a:pPr>
            <a:r>
              <a:rPr lang="es-ES" dirty="0"/>
              <a:t>Si el productor intenta subir el precio, las ventas son nulas.</a:t>
            </a:r>
          </a:p>
          <a:p>
            <a:pPr lvl="1" algn="just">
              <a:spcBef>
                <a:spcPct val="35000"/>
              </a:spcBef>
            </a:pPr>
            <a:r>
              <a:rPr lang="es-ES" dirty="0"/>
              <a:t>Precio-aceptante </a:t>
            </a:r>
            <a:r>
              <a:rPr lang="es-ES" dirty="0" smtClean="0"/>
              <a:t>(d</a:t>
            </a:r>
            <a:r>
              <a:rPr lang="es-ES" dirty="0"/>
              <a:t>: P= constante); </a:t>
            </a:r>
            <a:r>
              <a:rPr lang="es-ES" dirty="0" smtClean="0"/>
              <a:t>d </a:t>
            </a:r>
            <a:r>
              <a:rPr lang="es-ES" dirty="0"/>
              <a:t>es perfectamente elástica.</a:t>
            </a:r>
          </a:p>
        </p:txBody>
      </p:sp>
      <p:sp>
        <p:nvSpPr>
          <p:cNvPr id="131081" name="Rectangle 9"/>
          <p:cNvSpPr>
            <a:spLocks noGrp="1" noChangeArrowheads="1"/>
          </p:cNvSpPr>
          <p:nvPr>
            <p:ph type="title"/>
          </p:nvPr>
        </p:nvSpPr>
        <p:spPr>
          <a:xfrm>
            <a:off x="609600" y="708025"/>
            <a:ext cx="7983538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2.1. El óptimo de la producción y la curva de oferta de la empresa</a:t>
            </a:r>
            <a:r>
              <a:rPr lang="en-US" sz="3200" dirty="0" smtClean="0"/>
              <a:t> </a:t>
            </a:r>
            <a:endParaRPr lang="en-US" sz="3200" dirty="0"/>
          </a:p>
        </p:txBody>
      </p:sp>
    </p:spTree>
  </p:cSld>
  <p:clrMapOvr>
    <a:masterClrMapping/>
  </p:clrMapOvr>
  <p:transition>
    <p:zoom dir="in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7249-9811-419C-9B6D-3E9C0A31D854}" type="slidenum">
              <a:rPr lang="es-ES"/>
              <a:pPr/>
              <a:t>15</a:t>
            </a:fld>
            <a:endParaRPr lang="es-ES"/>
          </a:p>
        </p:txBody>
      </p:sp>
      <p:sp>
        <p:nvSpPr>
          <p:cNvPr id="43520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520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520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87338" y="1568450"/>
            <a:ext cx="8254778" cy="4114800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dirty="0"/>
              <a:t>La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err="1"/>
              <a:t>competitiva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vender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unidad</a:t>
            </a:r>
            <a:r>
              <a:rPr lang="en-US" dirty="0"/>
              <a:t> </a:t>
            </a:r>
            <a:r>
              <a:rPr lang="en-US" dirty="0" err="1"/>
              <a:t>adicional</a:t>
            </a:r>
            <a:r>
              <a:rPr lang="en-US" dirty="0"/>
              <a:t> de </a:t>
            </a:r>
            <a:r>
              <a:rPr lang="en-US" dirty="0" err="1"/>
              <a:t>producto</a:t>
            </a:r>
            <a:r>
              <a:rPr lang="en-US" dirty="0"/>
              <a:t> al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precio</a:t>
            </a:r>
            <a:r>
              <a:rPr lang="en-US" dirty="0"/>
              <a:t> P (4$/Kg).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tanto</a:t>
            </a:r>
            <a:r>
              <a:rPr lang="en-US" dirty="0"/>
              <a:t>:</a:t>
            </a:r>
          </a:p>
          <a:p>
            <a:pPr lvl="1" algn="just">
              <a:spcBef>
                <a:spcPct val="70000"/>
              </a:spcBef>
            </a:pPr>
            <a:r>
              <a:rPr lang="en-US" dirty="0"/>
              <a:t>I</a:t>
            </a:r>
            <a:r>
              <a:rPr lang="en-US" i="1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línea</a:t>
            </a:r>
            <a:r>
              <a:rPr lang="en-US" dirty="0"/>
              <a:t> recta (</a:t>
            </a:r>
            <a:r>
              <a:rPr lang="en-US" dirty="0" smtClean="0"/>
              <a:t>I=</a:t>
            </a:r>
            <a:r>
              <a:rPr lang="en-US" dirty="0" err="1" smtClean="0"/>
              <a:t>Pq</a:t>
            </a:r>
            <a:r>
              <a:rPr lang="en-US" dirty="0"/>
              <a:t>, </a:t>
            </a:r>
            <a:r>
              <a:rPr lang="en-US" dirty="0" err="1"/>
              <a:t>donde</a:t>
            </a:r>
            <a:r>
              <a:rPr lang="en-US" dirty="0"/>
              <a:t> P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cte</a:t>
            </a:r>
            <a:r>
              <a:rPr lang="en-US" dirty="0"/>
              <a:t>.)</a:t>
            </a:r>
          </a:p>
          <a:p>
            <a:pPr lvl="1" algn="just">
              <a:spcBef>
                <a:spcPct val="70000"/>
              </a:spcBef>
            </a:pPr>
            <a:r>
              <a:rPr lang="en-US" dirty="0"/>
              <a:t>IM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constante</a:t>
            </a:r>
            <a:r>
              <a:rPr lang="en-US" dirty="0"/>
              <a:t> e </a:t>
            </a:r>
            <a:r>
              <a:rPr lang="en-US" dirty="0" err="1"/>
              <a:t>igual</a:t>
            </a:r>
            <a:r>
              <a:rPr lang="en-US" dirty="0"/>
              <a:t> al </a:t>
            </a:r>
            <a:r>
              <a:rPr lang="en-US" dirty="0" err="1"/>
              <a:t>precio</a:t>
            </a:r>
            <a:r>
              <a:rPr lang="en-US" dirty="0"/>
              <a:t> P.</a:t>
            </a:r>
          </a:p>
          <a:p>
            <a:pPr lvl="1" algn="just">
              <a:spcBef>
                <a:spcPct val="70000"/>
              </a:spcBef>
            </a:pPr>
            <a:r>
              <a:rPr lang="en-US" dirty="0" err="1"/>
              <a:t>IMe</a:t>
            </a:r>
            <a:r>
              <a:rPr lang="en-US" dirty="0"/>
              <a:t> </a:t>
            </a:r>
            <a:r>
              <a:rPr lang="en-US" dirty="0" err="1"/>
              <a:t>también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igual</a:t>
            </a:r>
            <a:r>
              <a:rPr lang="en-US" dirty="0"/>
              <a:t> al </a:t>
            </a:r>
            <a:r>
              <a:rPr lang="en-US" dirty="0" err="1"/>
              <a:t>precio</a:t>
            </a:r>
            <a:r>
              <a:rPr lang="en-US" dirty="0"/>
              <a:t> P, </a:t>
            </a:r>
            <a:r>
              <a:rPr lang="en-US" dirty="0" err="1"/>
              <a:t>porque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unidad</a:t>
            </a:r>
            <a:r>
              <a:rPr lang="en-US" dirty="0"/>
              <a:t> de </a:t>
            </a:r>
            <a:r>
              <a:rPr lang="en-US" dirty="0" err="1"/>
              <a:t>producto</a:t>
            </a:r>
            <a:r>
              <a:rPr lang="en-US" dirty="0"/>
              <a:t> se </a:t>
            </a:r>
            <a:r>
              <a:rPr lang="en-US" dirty="0" err="1"/>
              <a:t>vende</a:t>
            </a:r>
            <a:r>
              <a:rPr lang="en-US" dirty="0"/>
              <a:t> al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precio</a:t>
            </a:r>
            <a:r>
              <a:rPr lang="en-US" dirty="0"/>
              <a:t> P.</a:t>
            </a:r>
          </a:p>
        </p:txBody>
      </p:sp>
      <p:sp>
        <p:nvSpPr>
          <p:cNvPr id="435205" name="Rectangle 5"/>
          <p:cNvSpPr>
            <a:spLocks noGrp="1" noChangeArrowheads="1"/>
          </p:cNvSpPr>
          <p:nvPr>
            <p:ph type="title"/>
          </p:nvPr>
        </p:nvSpPr>
        <p:spPr>
          <a:xfrm>
            <a:off x="522288" y="576263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/>
              <a:t>2.1. </a:t>
            </a:r>
            <a:r>
              <a:rPr lang="es-ES" sz="3200" dirty="0" smtClean="0"/>
              <a:t>El óptimo de la producción y la curva de oferta de la empresa </a:t>
            </a:r>
            <a:endParaRPr lang="en-US" sz="3600" dirty="0"/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740400" y="2725057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2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EF685-338A-4029-9CC1-65B9C4BDE90E}" type="slidenum">
              <a:rPr lang="es-ES"/>
              <a:pPr/>
              <a:t>16</a:t>
            </a:fld>
            <a:endParaRPr lang="es-ES"/>
          </a:p>
        </p:txBody>
      </p:sp>
      <p:sp>
        <p:nvSpPr>
          <p:cNvPr id="37888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7888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7888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52000" y="1825083"/>
            <a:ext cx="8001000" cy="4114800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s-ES" sz="2800" dirty="0"/>
              <a:t>La curva de demanda </a:t>
            </a:r>
            <a:r>
              <a:rPr lang="es-ES" sz="2800" i="1" dirty="0" smtClean="0"/>
              <a:t>d</a:t>
            </a:r>
            <a:r>
              <a:rPr lang="es-ES" sz="2800" dirty="0" smtClean="0"/>
              <a:t> </a:t>
            </a:r>
            <a:r>
              <a:rPr lang="es-ES" sz="2800" dirty="0"/>
              <a:t>a la que se enfrenta la empresa en un mercado competitivo es tanto su curva de ingreso medio </a:t>
            </a:r>
            <a:r>
              <a:rPr lang="es-ES" sz="2800" dirty="0" err="1"/>
              <a:t>IMe</a:t>
            </a:r>
            <a:r>
              <a:rPr lang="es-ES" sz="2800" dirty="0"/>
              <a:t> como su curva de ingreso marginal IM. </a:t>
            </a:r>
            <a:endParaRPr lang="es-ES" sz="2800" dirty="0" smtClean="0"/>
          </a:p>
          <a:p>
            <a:pPr algn="just">
              <a:spcBef>
                <a:spcPct val="70000"/>
              </a:spcBef>
            </a:pPr>
            <a:r>
              <a:rPr lang="es-ES" sz="2800" dirty="0" smtClean="0"/>
              <a:t>A </a:t>
            </a:r>
            <a:r>
              <a:rPr lang="es-ES" sz="2800" dirty="0"/>
              <a:t>lo largo de esta curva de demanda, el IM y el P son </a:t>
            </a:r>
            <a:r>
              <a:rPr lang="es-ES" sz="2800" dirty="0" smtClean="0"/>
              <a:t>iguales:</a:t>
            </a:r>
            <a:endParaRPr lang="es-ES" sz="2800" dirty="0"/>
          </a:p>
          <a:p>
            <a:pPr lvl="1" algn="just">
              <a:spcBef>
                <a:spcPct val="35000"/>
              </a:spcBef>
              <a:buFontTx/>
              <a:buNone/>
            </a:pPr>
            <a:r>
              <a:rPr lang="es-ES" sz="2400" b="1" dirty="0" smtClean="0"/>
              <a:t>                          P </a:t>
            </a:r>
            <a:r>
              <a:rPr lang="es-ES" sz="2400" b="1" dirty="0"/>
              <a:t>= </a:t>
            </a:r>
            <a:r>
              <a:rPr lang="es-ES" sz="2400" b="1" dirty="0" smtClean="0"/>
              <a:t>d </a:t>
            </a:r>
            <a:r>
              <a:rPr lang="es-ES" sz="2400" b="1" dirty="0"/>
              <a:t>= IM = </a:t>
            </a:r>
            <a:r>
              <a:rPr lang="es-ES" sz="2400" b="1" dirty="0" err="1"/>
              <a:t>IMe</a:t>
            </a:r>
            <a:endParaRPr lang="es-ES" sz="2400" b="1" dirty="0"/>
          </a:p>
        </p:txBody>
      </p:sp>
      <p:sp>
        <p:nvSpPr>
          <p:cNvPr id="378887" name="Rectangle 7"/>
          <p:cNvSpPr>
            <a:spLocks noGrp="1" noChangeArrowheads="1"/>
          </p:cNvSpPr>
          <p:nvPr>
            <p:ph type="title"/>
          </p:nvPr>
        </p:nvSpPr>
        <p:spPr>
          <a:xfrm>
            <a:off x="550863" y="736600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/>
              <a:t>2.1. </a:t>
            </a:r>
            <a:r>
              <a:rPr lang="es-ES" sz="3200" dirty="0" smtClean="0"/>
              <a:t>El óptimo de la producción y la curva de oferta de la empresa</a:t>
            </a:r>
            <a:r>
              <a:rPr lang="en-US" sz="3200" dirty="0" smtClean="0"/>
              <a:t> </a:t>
            </a:r>
            <a:endParaRPr lang="en-US" sz="3200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290D5-189C-439C-8C8E-4D1CFE2013C4}" type="slidenum">
              <a:rPr lang="es-ES"/>
              <a:pPr/>
              <a:t>17</a:t>
            </a:fld>
            <a:endParaRPr lang="es-ES"/>
          </a:p>
        </p:txBody>
      </p:sp>
      <p:sp>
        <p:nvSpPr>
          <p:cNvPr id="13312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312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3312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143000" y="1828800"/>
            <a:ext cx="6936129" cy="4114800"/>
          </a:xfrm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</a:pPr>
            <a:r>
              <a:rPr lang="en-US" dirty="0"/>
              <a:t>La </a:t>
            </a:r>
            <a:r>
              <a:rPr lang="en-US" dirty="0" err="1"/>
              <a:t>maximización</a:t>
            </a:r>
            <a:r>
              <a:rPr lang="en-US" dirty="0"/>
              <a:t> de los </a:t>
            </a:r>
            <a:r>
              <a:rPr lang="en-US" dirty="0" err="1"/>
              <a:t>beneficios</a:t>
            </a:r>
            <a:r>
              <a:rPr lang="en-US" dirty="0"/>
              <a:t>:</a:t>
            </a:r>
          </a:p>
          <a:p>
            <a:pPr lvl="2">
              <a:spcBef>
                <a:spcPct val="35000"/>
              </a:spcBef>
              <a:buFontTx/>
              <a:buNone/>
            </a:pPr>
            <a:r>
              <a:rPr lang="en-US" dirty="0"/>
              <a:t>CM = IM = P</a:t>
            </a:r>
          </a:p>
          <a:p>
            <a:pPr algn="just">
              <a:spcBef>
                <a:spcPct val="35000"/>
              </a:spcBef>
            </a:pPr>
            <a:r>
              <a:rPr lang="en-US" dirty="0" err="1"/>
              <a:t>Combinaremos</a:t>
            </a:r>
            <a:r>
              <a:rPr lang="en-US" dirty="0"/>
              <a:t> los </a:t>
            </a:r>
            <a:r>
              <a:rPr lang="en-US" dirty="0" err="1"/>
              <a:t>análisis</a:t>
            </a:r>
            <a:r>
              <a:rPr lang="en-US" dirty="0"/>
              <a:t> de </a:t>
            </a:r>
            <a:r>
              <a:rPr lang="en-US" dirty="0" err="1"/>
              <a:t>producción</a:t>
            </a:r>
            <a:r>
              <a:rPr lang="en-US" dirty="0"/>
              <a:t> y de </a:t>
            </a:r>
            <a:r>
              <a:rPr lang="en-US" dirty="0" err="1"/>
              <a:t>coste</a:t>
            </a:r>
            <a:r>
              <a:rPr lang="en-US" dirty="0"/>
              <a:t> con la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determinar</a:t>
            </a:r>
            <a:r>
              <a:rPr lang="en-US" dirty="0"/>
              <a:t> la </a:t>
            </a:r>
            <a:r>
              <a:rPr lang="en-US" dirty="0" err="1"/>
              <a:t>producción</a:t>
            </a:r>
            <a:r>
              <a:rPr lang="en-US" dirty="0"/>
              <a:t> y los </a:t>
            </a:r>
            <a:r>
              <a:rPr lang="en-US" dirty="0" err="1"/>
              <a:t>beneficios</a:t>
            </a:r>
            <a:r>
              <a:rPr lang="en-US" dirty="0"/>
              <a:t>.</a:t>
            </a:r>
          </a:p>
        </p:txBody>
      </p:sp>
      <p:sp>
        <p:nvSpPr>
          <p:cNvPr id="133129" name="Rectangle 9"/>
          <p:cNvSpPr>
            <a:spLocks noGrp="1" noChangeArrowheads="1"/>
          </p:cNvSpPr>
          <p:nvPr>
            <p:ph type="title"/>
          </p:nvPr>
        </p:nvSpPr>
        <p:spPr>
          <a:xfrm>
            <a:off x="449263" y="736600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4000" dirty="0" smtClean="0"/>
              <a:t>2.1. </a:t>
            </a:r>
            <a:r>
              <a:rPr lang="es-ES" sz="4000" dirty="0"/>
              <a:t>El óptimo de la producción y la curva de oferta de la empresa</a:t>
            </a:r>
            <a:r>
              <a:rPr lang="en-US" sz="3200" dirty="0"/>
              <a:t> </a:t>
            </a:r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4274457" y="249282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173621" y="6245225"/>
            <a:ext cx="8113852" cy="476250"/>
          </a:xfrm>
        </p:spPr>
        <p:txBody>
          <a:bodyPr/>
          <a:lstStyle/>
          <a:p>
            <a:r>
              <a:rPr lang="es-ES" sz="2000" i="1" dirty="0" smtClean="0"/>
              <a:t>Figura 2</a:t>
            </a:r>
            <a:r>
              <a:rPr lang="es-ES" sz="2000" dirty="0" smtClean="0"/>
              <a:t>.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empresa</a:t>
            </a:r>
            <a:r>
              <a:rPr lang="en-US" sz="2000" dirty="0" smtClean="0"/>
              <a:t> </a:t>
            </a:r>
            <a:r>
              <a:rPr lang="en-US" sz="2000" dirty="0" err="1" smtClean="0"/>
              <a:t>competitiva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obtiene</a:t>
            </a:r>
            <a:r>
              <a:rPr lang="en-US" sz="2000" dirty="0" smtClean="0"/>
              <a:t> </a:t>
            </a:r>
            <a:r>
              <a:rPr lang="en-US" sz="2000" dirty="0" err="1" smtClean="0"/>
              <a:t>beneficios</a:t>
            </a:r>
            <a:r>
              <a:rPr lang="en-US" sz="2000" dirty="0" smtClean="0"/>
              <a:t> </a:t>
            </a:r>
            <a:r>
              <a:rPr lang="en-US" sz="2000" dirty="0" err="1" smtClean="0"/>
              <a:t>positivos</a:t>
            </a:r>
            <a:endParaRPr lang="es-ES" sz="2000" dirty="0"/>
          </a:p>
        </p:txBody>
      </p:sp>
      <p:sp>
        <p:nvSpPr>
          <p:cNvPr id="67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DDCAD-1730-480A-A3BD-953BDEA772EF}" type="slidenum">
              <a:rPr lang="es-ES"/>
              <a:pPr/>
              <a:t>18</a:t>
            </a:fld>
            <a:endParaRPr lang="es-ES"/>
          </a:p>
        </p:txBody>
      </p:sp>
      <p:sp>
        <p:nvSpPr>
          <p:cNvPr id="147487" name="Line 31"/>
          <p:cNvSpPr>
            <a:spLocks noChangeShapeType="1"/>
          </p:cNvSpPr>
          <p:nvPr/>
        </p:nvSpPr>
        <p:spPr bwMode="auto">
          <a:xfrm flipV="1">
            <a:off x="2590800" y="2992438"/>
            <a:ext cx="0" cy="26908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491" name="Line 35"/>
          <p:cNvSpPr>
            <a:spLocks noChangeShapeType="1"/>
          </p:cNvSpPr>
          <p:nvPr/>
        </p:nvSpPr>
        <p:spPr bwMode="auto">
          <a:xfrm flipV="1">
            <a:off x="5257800" y="2992438"/>
            <a:ext cx="0" cy="26908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492" name="Line 36"/>
          <p:cNvSpPr>
            <a:spLocks noChangeShapeType="1"/>
          </p:cNvSpPr>
          <p:nvPr/>
        </p:nvSpPr>
        <p:spPr bwMode="auto">
          <a:xfrm flipV="1">
            <a:off x="6172200" y="1925638"/>
            <a:ext cx="0" cy="37576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493" name="Rectangle 37"/>
          <p:cNvSpPr>
            <a:spLocks noChangeArrowheads="1"/>
          </p:cNvSpPr>
          <p:nvPr/>
        </p:nvSpPr>
        <p:spPr bwMode="auto">
          <a:xfrm>
            <a:off x="2417763" y="5894388"/>
            <a:ext cx="428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q</a:t>
            </a:r>
            <a:r>
              <a:rPr lang="en-US" sz="2000" b="1" i="1" baseline="-25000"/>
              <a:t>0</a:t>
            </a:r>
          </a:p>
        </p:txBody>
      </p:sp>
      <p:sp>
        <p:nvSpPr>
          <p:cNvPr id="147519" name="Rectangle 63"/>
          <p:cNvSpPr>
            <a:spLocks noChangeArrowheads="1"/>
          </p:cNvSpPr>
          <p:nvPr/>
        </p:nvSpPr>
        <p:spPr bwMode="auto">
          <a:xfrm>
            <a:off x="5116513" y="5894388"/>
            <a:ext cx="428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q</a:t>
            </a:r>
            <a:r>
              <a:rPr lang="en-US" sz="2000" b="1" i="1" baseline="-25000"/>
              <a:t>1</a:t>
            </a:r>
          </a:p>
        </p:txBody>
      </p:sp>
      <p:sp>
        <p:nvSpPr>
          <p:cNvPr id="147520" name="Rectangle 64"/>
          <p:cNvSpPr>
            <a:spLocks noChangeArrowheads="1"/>
          </p:cNvSpPr>
          <p:nvPr/>
        </p:nvSpPr>
        <p:spPr bwMode="auto">
          <a:xfrm>
            <a:off x="5962650" y="5894388"/>
            <a:ext cx="428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q</a:t>
            </a:r>
            <a:r>
              <a:rPr lang="en-US" sz="2000" b="1" i="1" baseline="-25000"/>
              <a:t>2</a:t>
            </a:r>
          </a:p>
        </p:txBody>
      </p:sp>
      <p:sp>
        <p:nvSpPr>
          <p:cNvPr id="147459" name="Rectangle 3"/>
          <p:cNvSpPr>
            <a:spLocks noChangeArrowheads="1"/>
          </p:cNvSpPr>
          <p:nvPr/>
        </p:nvSpPr>
        <p:spPr bwMode="auto">
          <a:xfrm>
            <a:off x="3276600" y="589915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464" name="Rectangle 8"/>
          <p:cNvSpPr>
            <a:spLocks noChangeArrowheads="1"/>
          </p:cNvSpPr>
          <p:nvPr/>
        </p:nvSpPr>
        <p:spPr bwMode="auto">
          <a:xfrm>
            <a:off x="3124200" y="588645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465" name="Line 9"/>
          <p:cNvSpPr>
            <a:spLocks noChangeShapeType="1"/>
          </p:cNvSpPr>
          <p:nvPr/>
        </p:nvSpPr>
        <p:spPr bwMode="auto">
          <a:xfrm>
            <a:off x="2227263" y="1419225"/>
            <a:ext cx="0" cy="42656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466" name="Line 10"/>
          <p:cNvSpPr>
            <a:spLocks noChangeShapeType="1"/>
          </p:cNvSpPr>
          <p:nvPr/>
        </p:nvSpPr>
        <p:spPr bwMode="auto">
          <a:xfrm>
            <a:off x="2238375" y="5657850"/>
            <a:ext cx="5140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467" name="Rectangle 11"/>
          <p:cNvSpPr>
            <a:spLocks noChangeArrowheads="1"/>
          </p:cNvSpPr>
          <p:nvPr/>
        </p:nvSpPr>
        <p:spPr bwMode="auto">
          <a:xfrm>
            <a:off x="1822450" y="4964113"/>
            <a:ext cx="434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10</a:t>
            </a:r>
          </a:p>
        </p:txBody>
      </p:sp>
      <p:sp>
        <p:nvSpPr>
          <p:cNvPr id="147468" name="Rectangle 12"/>
          <p:cNvSpPr>
            <a:spLocks noChangeArrowheads="1"/>
          </p:cNvSpPr>
          <p:nvPr/>
        </p:nvSpPr>
        <p:spPr bwMode="auto">
          <a:xfrm>
            <a:off x="1822450" y="4251325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20</a:t>
            </a:r>
          </a:p>
        </p:txBody>
      </p:sp>
      <p:sp>
        <p:nvSpPr>
          <p:cNvPr id="147469" name="Rectangle 13"/>
          <p:cNvSpPr>
            <a:spLocks noChangeArrowheads="1"/>
          </p:cNvSpPr>
          <p:nvPr/>
        </p:nvSpPr>
        <p:spPr bwMode="auto">
          <a:xfrm>
            <a:off x="1822450" y="3536950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30</a:t>
            </a:r>
          </a:p>
        </p:txBody>
      </p:sp>
      <p:sp>
        <p:nvSpPr>
          <p:cNvPr id="147470" name="Rectangle 14"/>
          <p:cNvSpPr>
            <a:spLocks noChangeArrowheads="1"/>
          </p:cNvSpPr>
          <p:nvPr/>
        </p:nvSpPr>
        <p:spPr bwMode="auto">
          <a:xfrm>
            <a:off x="1822450" y="2824163"/>
            <a:ext cx="434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40</a:t>
            </a:r>
          </a:p>
        </p:txBody>
      </p:sp>
      <p:sp>
        <p:nvSpPr>
          <p:cNvPr id="147471" name="Rectangle 15"/>
          <p:cNvSpPr>
            <a:spLocks noChangeArrowheads="1"/>
          </p:cNvSpPr>
          <p:nvPr/>
        </p:nvSpPr>
        <p:spPr bwMode="auto">
          <a:xfrm>
            <a:off x="319088" y="1244600"/>
            <a:ext cx="1577975" cy="1003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2000" b="1"/>
              <a:t>Precio</a:t>
            </a:r>
          </a:p>
          <a:p>
            <a:pPr algn="r" eaLnBrk="0" hangingPunct="0"/>
            <a:r>
              <a:rPr lang="en-US" sz="2000" b="1"/>
              <a:t>(um</a:t>
            </a:r>
          </a:p>
          <a:p>
            <a:pPr algn="r" eaLnBrk="0" hangingPunct="0"/>
            <a:r>
              <a:rPr lang="en-US" sz="2000" b="1"/>
              <a:t>por unidad)</a:t>
            </a:r>
          </a:p>
        </p:txBody>
      </p:sp>
      <p:sp>
        <p:nvSpPr>
          <p:cNvPr id="147472" name="Rectangle 16"/>
          <p:cNvSpPr>
            <a:spLocks noChangeArrowheads="1"/>
          </p:cNvSpPr>
          <p:nvPr/>
        </p:nvSpPr>
        <p:spPr bwMode="auto">
          <a:xfrm>
            <a:off x="1960563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0</a:t>
            </a:r>
          </a:p>
        </p:txBody>
      </p:sp>
      <p:sp>
        <p:nvSpPr>
          <p:cNvPr id="147473" name="Rectangle 17"/>
          <p:cNvSpPr>
            <a:spLocks noChangeArrowheads="1"/>
          </p:cNvSpPr>
          <p:nvPr/>
        </p:nvSpPr>
        <p:spPr bwMode="auto">
          <a:xfrm>
            <a:off x="2414588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1</a:t>
            </a:r>
          </a:p>
        </p:txBody>
      </p:sp>
      <p:sp>
        <p:nvSpPr>
          <p:cNvPr id="147474" name="Rectangle 18"/>
          <p:cNvSpPr>
            <a:spLocks noChangeArrowheads="1"/>
          </p:cNvSpPr>
          <p:nvPr/>
        </p:nvSpPr>
        <p:spPr bwMode="auto">
          <a:xfrm>
            <a:off x="2868613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2</a:t>
            </a:r>
          </a:p>
        </p:txBody>
      </p:sp>
      <p:sp>
        <p:nvSpPr>
          <p:cNvPr id="147475" name="Rectangle 19"/>
          <p:cNvSpPr>
            <a:spLocks noChangeArrowheads="1"/>
          </p:cNvSpPr>
          <p:nvPr/>
        </p:nvSpPr>
        <p:spPr bwMode="auto">
          <a:xfrm>
            <a:off x="3322638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3</a:t>
            </a:r>
          </a:p>
        </p:txBody>
      </p:sp>
      <p:sp>
        <p:nvSpPr>
          <p:cNvPr id="147476" name="Rectangle 20"/>
          <p:cNvSpPr>
            <a:spLocks noChangeArrowheads="1"/>
          </p:cNvSpPr>
          <p:nvPr/>
        </p:nvSpPr>
        <p:spPr bwMode="auto">
          <a:xfrm>
            <a:off x="3776663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4</a:t>
            </a:r>
          </a:p>
        </p:txBody>
      </p:sp>
      <p:sp>
        <p:nvSpPr>
          <p:cNvPr id="147477" name="Rectangle 21"/>
          <p:cNvSpPr>
            <a:spLocks noChangeArrowheads="1"/>
          </p:cNvSpPr>
          <p:nvPr/>
        </p:nvSpPr>
        <p:spPr bwMode="auto">
          <a:xfrm>
            <a:off x="4230688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5</a:t>
            </a:r>
          </a:p>
        </p:txBody>
      </p:sp>
      <p:sp>
        <p:nvSpPr>
          <p:cNvPr id="147478" name="Rectangle 22"/>
          <p:cNvSpPr>
            <a:spLocks noChangeArrowheads="1"/>
          </p:cNvSpPr>
          <p:nvPr/>
        </p:nvSpPr>
        <p:spPr bwMode="auto">
          <a:xfrm>
            <a:off x="4684713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6</a:t>
            </a:r>
          </a:p>
        </p:txBody>
      </p:sp>
      <p:sp>
        <p:nvSpPr>
          <p:cNvPr id="147479" name="Rectangle 23"/>
          <p:cNvSpPr>
            <a:spLocks noChangeArrowheads="1"/>
          </p:cNvSpPr>
          <p:nvPr/>
        </p:nvSpPr>
        <p:spPr bwMode="auto">
          <a:xfrm>
            <a:off x="5138738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7</a:t>
            </a:r>
          </a:p>
        </p:txBody>
      </p:sp>
      <p:sp>
        <p:nvSpPr>
          <p:cNvPr id="147480" name="Rectangle 24"/>
          <p:cNvSpPr>
            <a:spLocks noChangeArrowheads="1"/>
          </p:cNvSpPr>
          <p:nvPr/>
        </p:nvSpPr>
        <p:spPr bwMode="auto">
          <a:xfrm>
            <a:off x="5592763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8</a:t>
            </a:r>
          </a:p>
        </p:txBody>
      </p:sp>
      <p:sp>
        <p:nvSpPr>
          <p:cNvPr id="147481" name="Rectangle 25"/>
          <p:cNvSpPr>
            <a:spLocks noChangeArrowheads="1"/>
          </p:cNvSpPr>
          <p:nvPr/>
        </p:nvSpPr>
        <p:spPr bwMode="auto">
          <a:xfrm>
            <a:off x="6046788" y="5680075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9</a:t>
            </a:r>
          </a:p>
        </p:txBody>
      </p:sp>
      <p:sp>
        <p:nvSpPr>
          <p:cNvPr id="147482" name="Rectangle 26"/>
          <p:cNvSpPr>
            <a:spLocks noChangeArrowheads="1"/>
          </p:cNvSpPr>
          <p:nvPr/>
        </p:nvSpPr>
        <p:spPr bwMode="auto">
          <a:xfrm>
            <a:off x="6500813" y="5680075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10</a:t>
            </a:r>
          </a:p>
        </p:txBody>
      </p:sp>
      <p:sp>
        <p:nvSpPr>
          <p:cNvPr id="147483" name="Rectangle 27"/>
          <p:cNvSpPr>
            <a:spLocks noChangeArrowheads="1"/>
          </p:cNvSpPr>
          <p:nvPr/>
        </p:nvSpPr>
        <p:spPr bwMode="auto">
          <a:xfrm>
            <a:off x="7081838" y="5680075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11</a:t>
            </a:r>
          </a:p>
        </p:txBody>
      </p:sp>
      <p:sp>
        <p:nvSpPr>
          <p:cNvPr id="147484" name="Rectangle 28"/>
          <p:cNvSpPr>
            <a:spLocks noChangeArrowheads="1"/>
          </p:cNvSpPr>
          <p:nvPr/>
        </p:nvSpPr>
        <p:spPr bwMode="auto">
          <a:xfrm>
            <a:off x="1822450" y="2109788"/>
            <a:ext cx="434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50</a:t>
            </a:r>
          </a:p>
        </p:txBody>
      </p:sp>
      <p:sp>
        <p:nvSpPr>
          <p:cNvPr id="147485" name="Rectangle 29"/>
          <p:cNvSpPr>
            <a:spLocks noChangeArrowheads="1"/>
          </p:cNvSpPr>
          <p:nvPr/>
        </p:nvSpPr>
        <p:spPr bwMode="auto">
          <a:xfrm>
            <a:off x="1822450" y="1397000"/>
            <a:ext cx="434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60</a:t>
            </a:r>
          </a:p>
        </p:txBody>
      </p:sp>
      <p:sp>
        <p:nvSpPr>
          <p:cNvPr id="147489" name="Freeform 33"/>
          <p:cNvSpPr>
            <a:spLocks/>
          </p:cNvSpPr>
          <p:nvPr/>
        </p:nvSpPr>
        <p:spPr bwMode="auto">
          <a:xfrm>
            <a:off x="2468563" y="1476375"/>
            <a:ext cx="3935412" cy="3662363"/>
          </a:xfrm>
          <a:custGeom>
            <a:avLst/>
            <a:gdLst/>
            <a:ahLst/>
            <a:cxnLst>
              <a:cxn ang="0">
                <a:pos x="0" y="503"/>
              </a:cxn>
              <a:cxn ang="0">
                <a:pos x="7" y="537"/>
              </a:cxn>
              <a:cxn ang="0">
                <a:pos x="13" y="575"/>
              </a:cxn>
              <a:cxn ang="0">
                <a:pos x="19" y="625"/>
              </a:cxn>
              <a:cxn ang="0">
                <a:pos x="26" y="680"/>
              </a:cxn>
              <a:cxn ang="0">
                <a:pos x="39" y="741"/>
              </a:cxn>
              <a:cxn ang="0">
                <a:pos x="45" y="813"/>
              </a:cxn>
              <a:cxn ang="0">
                <a:pos x="58" y="885"/>
              </a:cxn>
              <a:cxn ang="0">
                <a:pos x="78" y="962"/>
              </a:cxn>
              <a:cxn ang="0">
                <a:pos x="97" y="1051"/>
              </a:cxn>
              <a:cxn ang="0">
                <a:pos x="123" y="1156"/>
              </a:cxn>
              <a:cxn ang="0">
                <a:pos x="149" y="1272"/>
              </a:cxn>
              <a:cxn ang="0">
                <a:pos x="181" y="1388"/>
              </a:cxn>
              <a:cxn ang="0">
                <a:pos x="207" y="1504"/>
              </a:cxn>
              <a:cxn ang="0">
                <a:pos x="239" y="1620"/>
              </a:cxn>
              <a:cxn ang="0">
                <a:pos x="265" y="1720"/>
              </a:cxn>
              <a:cxn ang="0">
                <a:pos x="297" y="1803"/>
              </a:cxn>
              <a:cxn ang="0">
                <a:pos x="323" y="1869"/>
              </a:cxn>
              <a:cxn ang="0">
                <a:pos x="349" y="1924"/>
              </a:cxn>
              <a:cxn ang="0">
                <a:pos x="374" y="1974"/>
              </a:cxn>
              <a:cxn ang="0">
                <a:pos x="407" y="2013"/>
              </a:cxn>
              <a:cxn ang="0">
                <a:pos x="465" y="2085"/>
              </a:cxn>
              <a:cxn ang="0">
                <a:pos x="536" y="2146"/>
              </a:cxn>
              <a:cxn ang="0">
                <a:pos x="620" y="2206"/>
              </a:cxn>
              <a:cxn ang="0">
                <a:pos x="710" y="2256"/>
              </a:cxn>
              <a:cxn ang="0">
                <a:pos x="755" y="2278"/>
              </a:cxn>
              <a:cxn ang="0">
                <a:pos x="807" y="2295"/>
              </a:cxn>
              <a:cxn ang="0">
                <a:pos x="858" y="2300"/>
              </a:cxn>
              <a:cxn ang="0">
                <a:pos x="910" y="2306"/>
              </a:cxn>
              <a:cxn ang="0">
                <a:pos x="968" y="2306"/>
              </a:cxn>
              <a:cxn ang="0">
                <a:pos x="1026" y="2295"/>
              </a:cxn>
              <a:cxn ang="0">
                <a:pos x="1155" y="2267"/>
              </a:cxn>
              <a:cxn ang="0">
                <a:pos x="1284" y="2218"/>
              </a:cxn>
              <a:cxn ang="0">
                <a:pos x="1342" y="2184"/>
              </a:cxn>
              <a:cxn ang="0">
                <a:pos x="1394" y="2146"/>
              </a:cxn>
              <a:cxn ang="0">
                <a:pos x="1446" y="2101"/>
              </a:cxn>
              <a:cxn ang="0">
                <a:pos x="1491" y="2046"/>
              </a:cxn>
              <a:cxn ang="0">
                <a:pos x="1536" y="1985"/>
              </a:cxn>
              <a:cxn ang="0">
                <a:pos x="1575" y="1924"/>
              </a:cxn>
              <a:cxn ang="0">
                <a:pos x="1652" y="1792"/>
              </a:cxn>
              <a:cxn ang="0">
                <a:pos x="1691" y="1725"/>
              </a:cxn>
              <a:cxn ang="0">
                <a:pos x="1723" y="1670"/>
              </a:cxn>
              <a:cxn ang="0">
                <a:pos x="1781" y="1565"/>
              </a:cxn>
              <a:cxn ang="0">
                <a:pos x="1833" y="1466"/>
              </a:cxn>
              <a:cxn ang="0">
                <a:pos x="1917" y="1283"/>
              </a:cxn>
              <a:cxn ang="0">
                <a:pos x="1936" y="1244"/>
              </a:cxn>
              <a:cxn ang="0">
                <a:pos x="1942" y="1217"/>
              </a:cxn>
              <a:cxn ang="0">
                <a:pos x="1962" y="1161"/>
              </a:cxn>
              <a:cxn ang="0">
                <a:pos x="1975" y="1128"/>
              </a:cxn>
              <a:cxn ang="0">
                <a:pos x="1994" y="1089"/>
              </a:cxn>
              <a:cxn ang="0">
                <a:pos x="2013" y="1034"/>
              </a:cxn>
              <a:cxn ang="0">
                <a:pos x="2046" y="962"/>
              </a:cxn>
              <a:cxn ang="0">
                <a:pos x="2084" y="874"/>
              </a:cxn>
              <a:cxn ang="0">
                <a:pos x="2136" y="763"/>
              </a:cxn>
              <a:cxn ang="0">
                <a:pos x="2194" y="642"/>
              </a:cxn>
              <a:cxn ang="0">
                <a:pos x="2252" y="514"/>
              </a:cxn>
              <a:cxn ang="0">
                <a:pos x="2375" y="249"/>
              </a:cxn>
              <a:cxn ang="0">
                <a:pos x="2433" y="122"/>
              </a:cxn>
              <a:cxn ang="0">
                <a:pos x="2478" y="0"/>
              </a:cxn>
            </a:cxnLst>
            <a:rect l="0" t="0" r="r" b="b"/>
            <a:pathLst>
              <a:path w="2479" h="2307">
                <a:moveTo>
                  <a:pt x="0" y="503"/>
                </a:moveTo>
                <a:lnTo>
                  <a:pt x="7" y="537"/>
                </a:lnTo>
                <a:lnTo>
                  <a:pt x="13" y="575"/>
                </a:lnTo>
                <a:lnTo>
                  <a:pt x="19" y="625"/>
                </a:lnTo>
                <a:lnTo>
                  <a:pt x="26" y="680"/>
                </a:lnTo>
                <a:lnTo>
                  <a:pt x="39" y="741"/>
                </a:lnTo>
                <a:lnTo>
                  <a:pt x="45" y="813"/>
                </a:lnTo>
                <a:lnTo>
                  <a:pt x="58" y="885"/>
                </a:lnTo>
                <a:lnTo>
                  <a:pt x="78" y="962"/>
                </a:lnTo>
                <a:lnTo>
                  <a:pt x="97" y="1051"/>
                </a:lnTo>
                <a:lnTo>
                  <a:pt x="123" y="1156"/>
                </a:lnTo>
                <a:lnTo>
                  <a:pt x="149" y="1272"/>
                </a:lnTo>
                <a:lnTo>
                  <a:pt x="181" y="1388"/>
                </a:lnTo>
                <a:lnTo>
                  <a:pt x="207" y="1504"/>
                </a:lnTo>
                <a:lnTo>
                  <a:pt x="239" y="1620"/>
                </a:lnTo>
                <a:lnTo>
                  <a:pt x="265" y="1720"/>
                </a:lnTo>
                <a:lnTo>
                  <a:pt x="297" y="1803"/>
                </a:lnTo>
                <a:lnTo>
                  <a:pt x="323" y="1869"/>
                </a:lnTo>
                <a:lnTo>
                  <a:pt x="349" y="1924"/>
                </a:lnTo>
                <a:lnTo>
                  <a:pt x="374" y="1974"/>
                </a:lnTo>
                <a:lnTo>
                  <a:pt x="407" y="2013"/>
                </a:lnTo>
                <a:lnTo>
                  <a:pt x="465" y="2085"/>
                </a:lnTo>
                <a:lnTo>
                  <a:pt x="536" y="2146"/>
                </a:lnTo>
                <a:lnTo>
                  <a:pt x="620" y="2206"/>
                </a:lnTo>
                <a:lnTo>
                  <a:pt x="710" y="2256"/>
                </a:lnTo>
                <a:lnTo>
                  <a:pt x="755" y="2278"/>
                </a:lnTo>
                <a:lnTo>
                  <a:pt x="807" y="2295"/>
                </a:lnTo>
                <a:lnTo>
                  <a:pt x="858" y="2300"/>
                </a:lnTo>
                <a:lnTo>
                  <a:pt x="910" y="2306"/>
                </a:lnTo>
                <a:lnTo>
                  <a:pt x="968" y="2306"/>
                </a:lnTo>
                <a:lnTo>
                  <a:pt x="1026" y="2295"/>
                </a:lnTo>
                <a:lnTo>
                  <a:pt x="1155" y="2267"/>
                </a:lnTo>
                <a:lnTo>
                  <a:pt x="1284" y="2218"/>
                </a:lnTo>
                <a:lnTo>
                  <a:pt x="1342" y="2184"/>
                </a:lnTo>
                <a:lnTo>
                  <a:pt x="1394" y="2146"/>
                </a:lnTo>
                <a:lnTo>
                  <a:pt x="1446" y="2101"/>
                </a:lnTo>
                <a:lnTo>
                  <a:pt x="1491" y="2046"/>
                </a:lnTo>
                <a:lnTo>
                  <a:pt x="1536" y="1985"/>
                </a:lnTo>
                <a:lnTo>
                  <a:pt x="1575" y="1924"/>
                </a:lnTo>
                <a:lnTo>
                  <a:pt x="1652" y="1792"/>
                </a:lnTo>
                <a:lnTo>
                  <a:pt x="1691" y="1725"/>
                </a:lnTo>
                <a:lnTo>
                  <a:pt x="1723" y="1670"/>
                </a:lnTo>
                <a:lnTo>
                  <a:pt x="1781" y="1565"/>
                </a:lnTo>
                <a:lnTo>
                  <a:pt x="1833" y="1466"/>
                </a:lnTo>
                <a:lnTo>
                  <a:pt x="1917" y="1283"/>
                </a:lnTo>
                <a:lnTo>
                  <a:pt x="1936" y="1244"/>
                </a:lnTo>
                <a:lnTo>
                  <a:pt x="1942" y="1217"/>
                </a:lnTo>
                <a:lnTo>
                  <a:pt x="1962" y="1161"/>
                </a:lnTo>
                <a:lnTo>
                  <a:pt x="1975" y="1128"/>
                </a:lnTo>
                <a:lnTo>
                  <a:pt x="1994" y="1089"/>
                </a:lnTo>
                <a:lnTo>
                  <a:pt x="2013" y="1034"/>
                </a:lnTo>
                <a:lnTo>
                  <a:pt x="2046" y="962"/>
                </a:lnTo>
                <a:lnTo>
                  <a:pt x="2084" y="874"/>
                </a:lnTo>
                <a:lnTo>
                  <a:pt x="2136" y="763"/>
                </a:lnTo>
                <a:lnTo>
                  <a:pt x="2194" y="642"/>
                </a:lnTo>
                <a:lnTo>
                  <a:pt x="2252" y="514"/>
                </a:lnTo>
                <a:lnTo>
                  <a:pt x="2375" y="249"/>
                </a:lnTo>
                <a:lnTo>
                  <a:pt x="2433" y="122"/>
                </a:lnTo>
                <a:lnTo>
                  <a:pt x="2478" y="0"/>
                </a:lnTo>
              </a:path>
            </a:pathLst>
          </a:custGeom>
          <a:noFill/>
          <a:ln w="50800" cap="rnd" cmpd="sng">
            <a:solidFill>
              <a:srgbClr val="9933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47490" name="Rectangle 34"/>
          <p:cNvSpPr>
            <a:spLocks noChangeArrowheads="1"/>
          </p:cNvSpPr>
          <p:nvPr/>
        </p:nvSpPr>
        <p:spPr bwMode="auto">
          <a:xfrm>
            <a:off x="6151563" y="1135063"/>
            <a:ext cx="611187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126000" bIns="44450">
            <a:spAutoFit/>
          </a:bodyPr>
          <a:lstStyle/>
          <a:p>
            <a:pPr eaLnBrk="0" hangingPunct="0"/>
            <a:r>
              <a:rPr lang="en-US" sz="2000" b="1" i="1"/>
              <a:t>CM</a:t>
            </a:r>
          </a:p>
        </p:txBody>
      </p:sp>
      <p:sp>
        <p:nvSpPr>
          <p:cNvPr id="147495" name="Freeform 39"/>
          <p:cNvSpPr>
            <a:spLocks/>
          </p:cNvSpPr>
          <p:nvPr/>
        </p:nvSpPr>
        <p:spPr bwMode="auto">
          <a:xfrm>
            <a:off x="3598863" y="3540125"/>
            <a:ext cx="2867025" cy="6064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6" y="23"/>
              </a:cxn>
              <a:cxn ang="0">
                <a:pos x="105" y="59"/>
              </a:cxn>
              <a:cxn ang="0">
                <a:pos x="176" y="96"/>
              </a:cxn>
              <a:cxn ang="0">
                <a:pos x="261" y="141"/>
              </a:cxn>
              <a:cxn ang="0">
                <a:pos x="339" y="186"/>
              </a:cxn>
              <a:cxn ang="0">
                <a:pos x="424" y="227"/>
              </a:cxn>
              <a:cxn ang="0">
                <a:pos x="502" y="263"/>
              </a:cxn>
              <a:cxn ang="0">
                <a:pos x="574" y="291"/>
              </a:cxn>
              <a:cxn ang="0">
                <a:pos x="697" y="332"/>
              </a:cxn>
              <a:cxn ang="0">
                <a:pos x="815" y="359"/>
              </a:cxn>
              <a:cxn ang="0">
                <a:pos x="925" y="372"/>
              </a:cxn>
              <a:cxn ang="0">
                <a:pos x="1043" y="381"/>
              </a:cxn>
              <a:cxn ang="0">
                <a:pos x="1167" y="377"/>
              </a:cxn>
              <a:cxn ang="0">
                <a:pos x="1290" y="363"/>
              </a:cxn>
              <a:cxn ang="0">
                <a:pos x="1408" y="341"/>
              </a:cxn>
              <a:cxn ang="0">
                <a:pos x="1512" y="309"/>
              </a:cxn>
              <a:cxn ang="0">
                <a:pos x="1557" y="291"/>
              </a:cxn>
              <a:cxn ang="0">
                <a:pos x="1603" y="263"/>
              </a:cxn>
              <a:cxn ang="0">
                <a:pos x="1681" y="209"/>
              </a:cxn>
              <a:cxn ang="0">
                <a:pos x="1753" y="155"/>
              </a:cxn>
              <a:cxn ang="0">
                <a:pos x="1779" y="132"/>
              </a:cxn>
              <a:cxn ang="0">
                <a:pos x="1805" y="114"/>
              </a:cxn>
            </a:cxnLst>
            <a:rect l="0" t="0" r="r" b="b"/>
            <a:pathLst>
              <a:path w="1806" h="382">
                <a:moveTo>
                  <a:pt x="0" y="0"/>
                </a:moveTo>
                <a:lnTo>
                  <a:pt x="46" y="23"/>
                </a:lnTo>
                <a:lnTo>
                  <a:pt x="105" y="59"/>
                </a:lnTo>
                <a:lnTo>
                  <a:pt x="176" y="96"/>
                </a:lnTo>
                <a:lnTo>
                  <a:pt x="261" y="141"/>
                </a:lnTo>
                <a:lnTo>
                  <a:pt x="339" y="186"/>
                </a:lnTo>
                <a:lnTo>
                  <a:pt x="424" y="227"/>
                </a:lnTo>
                <a:lnTo>
                  <a:pt x="502" y="263"/>
                </a:lnTo>
                <a:lnTo>
                  <a:pt x="574" y="291"/>
                </a:lnTo>
                <a:lnTo>
                  <a:pt x="697" y="332"/>
                </a:lnTo>
                <a:lnTo>
                  <a:pt x="815" y="359"/>
                </a:lnTo>
                <a:lnTo>
                  <a:pt x="925" y="372"/>
                </a:lnTo>
                <a:lnTo>
                  <a:pt x="1043" y="381"/>
                </a:lnTo>
                <a:lnTo>
                  <a:pt x="1167" y="377"/>
                </a:lnTo>
                <a:lnTo>
                  <a:pt x="1290" y="363"/>
                </a:lnTo>
                <a:lnTo>
                  <a:pt x="1408" y="341"/>
                </a:lnTo>
                <a:lnTo>
                  <a:pt x="1512" y="309"/>
                </a:lnTo>
                <a:lnTo>
                  <a:pt x="1557" y="291"/>
                </a:lnTo>
                <a:lnTo>
                  <a:pt x="1603" y="263"/>
                </a:lnTo>
                <a:lnTo>
                  <a:pt x="1681" y="209"/>
                </a:lnTo>
                <a:lnTo>
                  <a:pt x="1753" y="155"/>
                </a:lnTo>
                <a:lnTo>
                  <a:pt x="1779" y="132"/>
                </a:lnTo>
                <a:lnTo>
                  <a:pt x="1805" y="114"/>
                </a:lnTo>
              </a:path>
            </a:pathLst>
          </a:custGeom>
          <a:noFill/>
          <a:ln w="50800" cap="rnd" cmpd="sng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47496" name="Rectangle 40"/>
          <p:cNvSpPr>
            <a:spLocks noChangeArrowheads="1"/>
          </p:cNvSpPr>
          <p:nvPr/>
        </p:nvSpPr>
        <p:spPr bwMode="auto">
          <a:xfrm>
            <a:off x="6472238" y="3532188"/>
            <a:ext cx="850900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126000" bIns="44450">
            <a:spAutoFit/>
          </a:bodyPr>
          <a:lstStyle/>
          <a:p>
            <a:pPr eaLnBrk="0" hangingPunct="0"/>
            <a:r>
              <a:rPr lang="en-US" b="1" i="1"/>
              <a:t>CVMe</a:t>
            </a:r>
          </a:p>
        </p:txBody>
      </p:sp>
      <p:sp>
        <p:nvSpPr>
          <p:cNvPr id="147497" name="Rectangle 41"/>
          <p:cNvSpPr>
            <a:spLocks noChangeArrowheads="1"/>
          </p:cNvSpPr>
          <p:nvPr/>
        </p:nvSpPr>
        <p:spPr bwMode="auto">
          <a:xfrm>
            <a:off x="6519863" y="2998788"/>
            <a:ext cx="8032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CTMe</a:t>
            </a:r>
          </a:p>
        </p:txBody>
      </p:sp>
      <p:sp>
        <p:nvSpPr>
          <p:cNvPr id="147498" name="Freeform 42"/>
          <p:cNvSpPr>
            <a:spLocks/>
          </p:cNvSpPr>
          <p:nvPr/>
        </p:nvSpPr>
        <p:spPr bwMode="auto">
          <a:xfrm>
            <a:off x="3630613" y="2305050"/>
            <a:ext cx="2835275" cy="13843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" y="25"/>
              </a:cxn>
              <a:cxn ang="0">
                <a:pos x="45" y="53"/>
              </a:cxn>
              <a:cxn ang="0">
                <a:pos x="78" y="86"/>
              </a:cxn>
              <a:cxn ang="0">
                <a:pos x="111" y="127"/>
              </a:cxn>
              <a:cxn ang="0">
                <a:pos x="182" y="213"/>
              </a:cxn>
              <a:cxn ang="0">
                <a:pos x="267" y="311"/>
              </a:cxn>
              <a:cxn ang="0">
                <a:pos x="352" y="409"/>
              </a:cxn>
              <a:cxn ang="0">
                <a:pos x="436" y="503"/>
              </a:cxn>
              <a:cxn ang="0">
                <a:pos x="475" y="544"/>
              </a:cxn>
              <a:cxn ang="0">
                <a:pos x="515" y="585"/>
              </a:cxn>
              <a:cxn ang="0">
                <a:pos x="554" y="617"/>
              </a:cxn>
              <a:cxn ang="0">
                <a:pos x="586" y="646"/>
              </a:cxn>
              <a:cxn ang="0">
                <a:pos x="651" y="695"/>
              </a:cxn>
              <a:cxn ang="0">
                <a:pos x="710" y="732"/>
              </a:cxn>
              <a:cxn ang="0">
                <a:pos x="769" y="760"/>
              </a:cxn>
              <a:cxn ang="0">
                <a:pos x="827" y="785"/>
              </a:cxn>
              <a:cxn ang="0">
                <a:pos x="879" y="805"/>
              </a:cxn>
              <a:cxn ang="0">
                <a:pos x="932" y="818"/>
              </a:cxn>
              <a:cxn ang="0">
                <a:pos x="1036" y="842"/>
              </a:cxn>
              <a:cxn ang="0">
                <a:pos x="1127" y="863"/>
              </a:cxn>
              <a:cxn ang="0">
                <a:pos x="1212" y="871"/>
              </a:cxn>
              <a:cxn ang="0">
                <a:pos x="1290" y="863"/>
              </a:cxn>
              <a:cxn ang="0">
                <a:pos x="1335" y="854"/>
              </a:cxn>
              <a:cxn ang="0">
                <a:pos x="1381" y="842"/>
              </a:cxn>
              <a:cxn ang="0">
                <a:pos x="1433" y="822"/>
              </a:cxn>
              <a:cxn ang="0">
                <a:pos x="1485" y="793"/>
              </a:cxn>
              <a:cxn ang="0">
                <a:pos x="1544" y="760"/>
              </a:cxn>
              <a:cxn ang="0">
                <a:pos x="1596" y="724"/>
              </a:cxn>
              <a:cxn ang="0">
                <a:pos x="1655" y="687"/>
              </a:cxn>
              <a:cxn ang="0">
                <a:pos x="1707" y="654"/>
              </a:cxn>
              <a:cxn ang="0">
                <a:pos x="1746" y="625"/>
              </a:cxn>
              <a:cxn ang="0">
                <a:pos x="1785" y="601"/>
              </a:cxn>
            </a:cxnLst>
            <a:rect l="0" t="0" r="r" b="b"/>
            <a:pathLst>
              <a:path w="1786" h="872">
                <a:moveTo>
                  <a:pt x="0" y="0"/>
                </a:moveTo>
                <a:lnTo>
                  <a:pt x="19" y="25"/>
                </a:lnTo>
                <a:lnTo>
                  <a:pt x="45" y="53"/>
                </a:lnTo>
                <a:lnTo>
                  <a:pt x="78" y="86"/>
                </a:lnTo>
                <a:lnTo>
                  <a:pt x="111" y="127"/>
                </a:lnTo>
                <a:lnTo>
                  <a:pt x="182" y="213"/>
                </a:lnTo>
                <a:lnTo>
                  <a:pt x="267" y="311"/>
                </a:lnTo>
                <a:lnTo>
                  <a:pt x="352" y="409"/>
                </a:lnTo>
                <a:lnTo>
                  <a:pt x="436" y="503"/>
                </a:lnTo>
                <a:lnTo>
                  <a:pt x="475" y="544"/>
                </a:lnTo>
                <a:lnTo>
                  <a:pt x="515" y="585"/>
                </a:lnTo>
                <a:lnTo>
                  <a:pt x="554" y="617"/>
                </a:lnTo>
                <a:lnTo>
                  <a:pt x="586" y="646"/>
                </a:lnTo>
                <a:lnTo>
                  <a:pt x="651" y="695"/>
                </a:lnTo>
                <a:lnTo>
                  <a:pt x="710" y="732"/>
                </a:lnTo>
                <a:lnTo>
                  <a:pt x="769" y="760"/>
                </a:lnTo>
                <a:lnTo>
                  <a:pt x="827" y="785"/>
                </a:lnTo>
                <a:lnTo>
                  <a:pt x="879" y="805"/>
                </a:lnTo>
                <a:lnTo>
                  <a:pt x="932" y="818"/>
                </a:lnTo>
                <a:lnTo>
                  <a:pt x="1036" y="842"/>
                </a:lnTo>
                <a:lnTo>
                  <a:pt x="1127" y="863"/>
                </a:lnTo>
                <a:lnTo>
                  <a:pt x="1212" y="871"/>
                </a:lnTo>
                <a:lnTo>
                  <a:pt x="1290" y="863"/>
                </a:lnTo>
                <a:lnTo>
                  <a:pt x="1335" y="854"/>
                </a:lnTo>
                <a:lnTo>
                  <a:pt x="1381" y="842"/>
                </a:lnTo>
                <a:lnTo>
                  <a:pt x="1433" y="822"/>
                </a:lnTo>
                <a:lnTo>
                  <a:pt x="1485" y="793"/>
                </a:lnTo>
                <a:lnTo>
                  <a:pt x="1544" y="760"/>
                </a:lnTo>
                <a:lnTo>
                  <a:pt x="1596" y="724"/>
                </a:lnTo>
                <a:lnTo>
                  <a:pt x="1655" y="687"/>
                </a:lnTo>
                <a:lnTo>
                  <a:pt x="1707" y="654"/>
                </a:lnTo>
                <a:lnTo>
                  <a:pt x="1746" y="625"/>
                </a:lnTo>
                <a:lnTo>
                  <a:pt x="1785" y="601"/>
                </a:lnTo>
              </a:path>
            </a:pathLst>
          </a:custGeom>
          <a:noFill/>
          <a:ln w="50800" cap="rnd" cmpd="sng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grpSp>
        <p:nvGrpSpPr>
          <p:cNvPr id="147521" name="Group 65"/>
          <p:cNvGrpSpPr>
            <a:grpSpLocks/>
          </p:cNvGrpSpPr>
          <p:nvPr/>
        </p:nvGrpSpPr>
        <p:grpSpPr bwMode="auto">
          <a:xfrm>
            <a:off x="2236788" y="2770188"/>
            <a:ext cx="6489700" cy="396875"/>
            <a:chOff x="1409" y="1745"/>
            <a:chExt cx="4088" cy="250"/>
          </a:xfrm>
        </p:grpSpPr>
        <p:sp>
          <p:nvSpPr>
            <p:cNvPr id="147462" name="Line 6"/>
            <p:cNvSpPr>
              <a:spLocks noChangeShapeType="1"/>
            </p:cNvSpPr>
            <p:nvPr/>
          </p:nvSpPr>
          <p:spPr bwMode="auto">
            <a:xfrm>
              <a:off x="1409" y="1892"/>
              <a:ext cx="3039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7499" name="Rectangle 43"/>
            <p:cNvSpPr>
              <a:spLocks noChangeArrowheads="1"/>
            </p:cNvSpPr>
            <p:nvPr/>
          </p:nvSpPr>
          <p:spPr bwMode="auto">
            <a:xfrm>
              <a:off x="4461" y="1745"/>
              <a:ext cx="1036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dirty="0" err="1"/>
                <a:t>IMe</a:t>
              </a:r>
              <a:r>
                <a:rPr lang="en-US" sz="2000" b="1" dirty="0"/>
                <a:t> = IM = P</a:t>
              </a:r>
            </a:p>
          </p:txBody>
        </p:sp>
      </p:grpSp>
      <p:sp>
        <p:nvSpPr>
          <p:cNvPr id="147502" name="Rectangle 46"/>
          <p:cNvSpPr>
            <a:spLocks noChangeArrowheads="1"/>
          </p:cNvSpPr>
          <p:nvPr/>
        </p:nvSpPr>
        <p:spPr bwMode="auto">
          <a:xfrm>
            <a:off x="7294563" y="5854700"/>
            <a:ext cx="157956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Producción</a:t>
            </a:r>
          </a:p>
        </p:txBody>
      </p:sp>
      <p:grpSp>
        <p:nvGrpSpPr>
          <p:cNvPr id="147531" name="Group 75"/>
          <p:cNvGrpSpPr>
            <a:grpSpLocks/>
          </p:cNvGrpSpPr>
          <p:nvPr/>
        </p:nvGrpSpPr>
        <p:grpSpPr bwMode="auto">
          <a:xfrm>
            <a:off x="5557838" y="2992438"/>
            <a:ext cx="400050" cy="3295650"/>
            <a:chOff x="3501" y="1885"/>
            <a:chExt cx="252" cy="2076"/>
          </a:xfrm>
        </p:grpSpPr>
        <p:sp>
          <p:nvSpPr>
            <p:cNvPr id="147488" name="Line 32"/>
            <p:cNvSpPr>
              <a:spLocks noChangeShapeType="1"/>
            </p:cNvSpPr>
            <p:nvPr/>
          </p:nvSpPr>
          <p:spPr bwMode="auto">
            <a:xfrm flipV="1">
              <a:off x="3600" y="1885"/>
              <a:ext cx="0" cy="169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7494" name="Rectangle 38"/>
            <p:cNvSpPr>
              <a:spLocks noChangeArrowheads="1"/>
            </p:cNvSpPr>
            <p:nvPr/>
          </p:nvSpPr>
          <p:spPr bwMode="auto">
            <a:xfrm>
              <a:off x="3501" y="3713"/>
              <a:ext cx="252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q</a:t>
              </a:r>
              <a:r>
                <a:rPr lang="en-US" sz="2000" b="1" i="1" baseline="30000"/>
                <a:t>*</a:t>
              </a:r>
            </a:p>
          </p:txBody>
        </p:sp>
      </p:grpSp>
      <p:sp>
        <p:nvSpPr>
          <p:cNvPr id="147458" name="Rectangle 2"/>
          <p:cNvSpPr>
            <a:spLocks noChangeArrowheads="1"/>
          </p:cNvSpPr>
          <p:nvPr/>
        </p:nvSpPr>
        <p:spPr bwMode="auto">
          <a:xfrm>
            <a:off x="762000" y="589915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507" name="Rectangle 51"/>
          <p:cNvSpPr>
            <a:spLocks noChangeArrowheads="1"/>
          </p:cNvSpPr>
          <p:nvPr/>
        </p:nvSpPr>
        <p:spPr bwMode="auto">
          <a:xfrm>
            <a:off x="6694488" y="3929063"/>
            <a:ext cx="1978025" cy="1474787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b="1"/>
              <a:t>En q</a:t>
            </a:r>
            <a:r>
              <a:rPr lang="en-US" b="1" baseline="30000"/>
              <a:t>*</a:t>
            </a:r>
            <a:r>
              <a:rPr lang="en-US" b="1"/>
              <a:t>: IM = CM</a:t>
            </a:r>
          </a:p>
          <a:p>
            <a:pPr eaLnBrk="0" hangingPunct="0"/>
            <a:r>
              <a:rPr lang="en-US" b="1" i="1"/>
              <a:t>y</a:t>
            </a:r>
            <a:r>
              <a:rPr lang="en-US" b="1"/>
              <a:t> P &gt; CTMe</a:t>
            </a:r>
          </a:p>
          <a:p>
            <a:pPr eaLnBrk="0" hangingPunct="0"/>
            <a:endParaRPr lang="en-US" b="1"/>
          </a:p>
          <a:p>
            <a:pPr eaLnBrk="0" hangingPunct="0"/>
            <a:endParaRPr lang="en-US" b="1"/>
          </a:p>
          <a:p>
            <a:pPr hangingPunct="0"/>
            <a:endParaRPr lang="en-US" b="1"/>
          </a:p>
        </p:txBody>
      </p:sp>
      <p:sp>
        <p:nvSpPr>
          <p:cNvPr id="147503" name="Line 47"/>
          <p:cNvSpPr>
            <a:spLocks noChangeShapeType="1"/>
          </p:cNvSpPr>
          <p:nvPr/>
        </p:nvSpPr>
        <p:spPr bwMode="auto">
          <a:xfrm flipH="1">
            <a:off x="2198688" y="3648075"/>
            <a:ext cx="352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504" name="Line 48"/>
          <p:cNvSpPr>
            <a:spLocks noChangeShapeType="1"/>
          </p:cNvSpPr>
          <p:nvPr/>
        </p:nvSpPr>
        <p:spPr bwMode="auto">
          <a:xfrm>
            <a:off x="5716588" y="3044825"/>
            <a:ext cx="0" cy="5826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47534" name="Rectangle 78"/>
          <p:cNvSpPr>
            <a:spLocks noChangeArrowheads="1"/>
          </p:cNvSpPr>
          <p:nvPr/>
        </p:nvSpPr>
        <p:spPr bwMode="auto">
          <a:xfrm>
            <a:off x="7154863" y="5022850"/>
            <a:ext cx="705321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dirty="0">
                <a:solidFill>
                  <a:srgbClr val="000000"/>
                </a:solidFill>
                <a:latin typeface="+mj-lt"/>
              </a:rPr>
              <a:t>ABCD</a:t>
            </a:r>
            <a:endParaRPr lang="es-ES" sz="2400" b="1" dirty="0">
              <a:latin typeface="+mj-lt"/>
            </a:endParaRPr>
          </a:p>
        </p:txBody>
      </p:sp>
      <p:sp>
        <p:nvSpPr>
          <p:cNvPr id="147535" name="Rectangle 79"/>
          <p:cNvSpPr>
            <a:spLocks noChangeArrowheads="1"/>
          </p:cNvSpPr>
          <p:nvPr/>
        </p:nvSpPr>
        <p:spPr bwMode="auto">
          <a:xfrm>
            <a:off x="6848475" y="5022850"/>
            <a:ext cx="149080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i="1" dirty="0">
                <a:solidFill>
                  <a:srgbClr val="000000"/>
                </a:solidFill>
                <a:latin typeface="+mj-lt"/>
              </a:rPr>
              <a:t>o</a:t>
            </a:r>
            <a:endParaRPr lang="es-ES" sz="2400" b="1" dirty="0">
              <a:latin typeface="+mj-lt"/>
            </a:endParaRPr>
          </a:p>
        </p:txBody>
      </p:sp>
      <p:sp>
        <p:nvSpPr>
          <p:cNvPr id="147536" name="Rectangle 80"/>
          <p:cNvSpPr>
            <a:spLocks noChangeArrowheads="1"/>
          </p:cNvSpPr>
          <p:nvPr/>
        </p:nvSpPr>
        <p:spPr bwMode="auto">
          <a:xfrm>
            <a:off x="8371872" y="4628688"/>
            <a:ext cx="264496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i="1" dirty="0">
                <a:solidFill>
                  <a:srgbClr val="000000"/>
                </a:solidFill>
                <a:latin typeface="Times New Roman" pitchFamily="18" charset="0"/>
              </a:rPr>
              <a:t> </a:t>
            </a:r>
            <a:r>
              <a:rPr lang="es-ES" sz="1900" b="1" i="1" dirty="0">
                <a:solidFill>
                  <a:srgbClr val="000000"/>
                </a:solidFill>
                <a:latin typeface="+mj-lt"/>
              </a:rPr>
              <a:t>q</a:t>
            </a:r>
            <a:r>
              <a:rPr lang="es-ES" sz="1100" b="1" i="1" dirty="0">
                <a:solidFill>
                  <a:srgbClr val="000000"/>
                </a:solidFill>
                <a:latin typeface="+mj-lt"/>
              </a:rPr>
              <a:t>*</a:t>
            </a:r>
          </a:p>
        </p:txBody>
      </p:sp>
      <p:sp>
        <p:nvSpPr>
          <p:cNvPr id="147538" name="Rectangle 82"/>
          <p:cNvSpPr>
            <a:spLocks noChangeArrowheads="1"/>
          </p:cNvSpPr>
          <p:nvPr/>
        </p:nvSpPr>
        <p:spPr bwMode="auto">
          <a:xfrm>
            <a:off x="8056563" y="4659313"/>
            <a:ext cx="1682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i="1">
                <a:solidFill>
                  <a:srgbClr val="000000"/>
                </a:solidFill>
                <a:latin typeface="Times New Roman" pitchFamily="18" charset="0"/>
              </a:rPr>
              <a:t> </a:t>
            </a:r>
            <a:endParaRPr lang="es-ES" sz="2400" b="1"/>
          </a:p>
        </p:txBody>
      </p:sp>
      <p:sp>
        <p:nvSpPr>
          <p:cNvPr id="147539" name="Rectangle 83"/>
          <p:cNvSpPr>
            <a:spLocks noChangeArrowheads="1"/>
          </p:cNvSpPr>
          <p:nvPr/>
        </p:nvSpPr>
        <p:spPr bwMode="auto">
          <a:xfrm>
            <a:off x="7669213" y="4659313"/>
            <a:ext cx="746999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dirty="0" err="1">
                <a:solidFill>
                  <a:srgbClr val="000000"/>
                </a:solidFill>
                <a:latin typeface="+mj-lt"/>
              </a:rPr>
              <a:t>CTMe</a:t>
            </a:r>
            <a:r>
              <a:rPr lang="es-ES" sz="1900" b="1" dirty="0">
                <a:solidFill>
                  <a:srgbClr val="000000"/>
                </a:solidFill>
                <a:latin typeface="+mj-lt"/>
              </a:rPr>
              <a:t>)</a:t>
            </a:r>
            <a:endParaRPr lang="es-ES" sz="2400" b="1" dirty="0">
              <a:latin typeface="+mj-lt"/>
            </a:endParaRPr>
          </a:p>
        </p:txBody>
      </p:sp>
      <p:sp>
        <p:nvSpPr>
          <p:cNvPr id="147540" name="Rectangle 84"/>
          <p:cNvSpPr>
            <a:spLocks noChangeArrowheads="1"/>
          </p:cNvSpPr>
          <p:nvPr/>
        </p:nvSpPr>
        <p:spPr bwMode="auto">
          <a:xfrm>
            <a:off x="7594600" y="4659313"/>
            <a:ext cx="1682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i="1">
                <a:solidFill>
                  <a:srgbClr val="000000"/>
                </a:solidFill>
                <a:latin typeface="Times New Roman" pitchFamily="18" charset="0"/>
              </a:rPr>
              <a:t> </a:t>
            </a:r>
            <a:endParaRPr lang="es-ES" sz="2400" b="1"/>
          </a:p>
        </p:txBody>
      </p:sp>
      <p:sp>
        <p:nvSpPr>
          <p:cNvPr id="147541" name="Rectangle 85"/>
          <p:cNvSpPr>
            <a:spLocks noChangeArrowheads="1"/>
          </p:cNvSpPr>
          <p:nvPr/>
        </p:nvSpPr>
        <p:spPr bwMode="auto">
          <a:xfrm>
            <a:off x="7458075" y="4659313"/>
            <a:ext cx="25241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i="1">
                <a:solidFill>
                  <a:srgbClr val="000000"/>
                </a:solidFill>
                <a:latin typeface="Times New Roman" pitchFamily="18" charset="0"/>
              </a:rPr>
              <a:t> -</a:t>
            </a:r>
            <a:endParaRPr lang="es-ES" sz="2400" b="1"/>
          </a:p>
        </p:txBody>
      </p:sp>
      <p:sp>
        <p:nvSpPr>
          <p:cNvPr id="147542" name="Rectangle 86"/>
          <p:cNvSpPr>
            <a:spLocks noChangeArrowheads="1"/>
          </p:cNvSpPr>
          <p:nvPr/>
        </p:nvSpPr>
        <p:spPr bwMode="auto">
          <a:xfrm>
            <a:off x="7223125" y="4659313"/>
            <a:ext cx="243656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dirty="0">
                <a:solidFill>
                  <a:srgbClr val="000000"/>
                </a:solidFill>
                <a:latin typeface="+mj-lt"/>
              </a:rPr>
              <a:t>(P</a:t>
            </a:r>
            <a:endParaRPr lang="es-ES" sz="2400" b="1" dirty="0">
              <a:latin typeface="+mj-lt"/>
            </a:endParaRPr>
          </a:p>
        </p:txBody>
      </p:sp>
      <p:sp>
        <p:nvSpPr>
          <p:cNvPr id="147543" name="Rectangle 87"/>
          <p:cNvSpPr>
            <a:spLocks noChangeArrowheads="1"/>
          </p:cNvSpPr>
          <p:nvPr/>
        </p:nvSpPr>
        <p:spPr bwMode="auto">
          <a:xfrm>
            <a:off x="7173913" y="4659313"/>
            <a:ext cx="1682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i="1">
                <a:solidFill>
                  <a:srgbClr val="000000"/>
                </a:solidFill>
                <a:latin typeface="Times New Roman" pitchFamily="18" charset="0"/>
              </a:rPr>
              <a:t> </a:t>
            </a:r>
            <a:endParaRPr lang="es-ES" sz="2400" b="1"/>
          </a:p>
        </p:txBody>
      </p:sp>
      <p:sp>
        <p:nvSpPr>
          <p:cNvPr id="147545" name="Rectangle 89"/>
          <p:cNvSpPr>
            <a:spLocks noChangeArrowheads="1"/>
          </p:cNvSpPr>
          <p:nvPr/>
        </p:nvSpPr>
        <p:spPr bwMode="auto">
          <a:xfrm>
            <a:off x="7048500" y="4632325"/>
            <a:ext cx="2921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>
                <a:solidFill>
                  <a:srgbClr val="000000"/>
                </a:solidFill>
                <a:latin typeface="Symbol" pitchFamily="18" charset="2"/>
              </a:rPr>
              <a:t>=</a:t>
            </a:r>
            <a:endParaRPr lang="es-ES" sz="2400" b="1"/>
          </a:p>
        </p:txBody>
      </p:sp>
      <p:sp>
        <p:nvSpPr>
          <p:cNvPr id="147546" name="Rectangle 90"/>
          <p:cNvSpPr>
            <a:spLocks noChangeArrowheads="1"/>
          </p:cNvSpPr>
          <p:nvPr/>
        </p:nvSpPr>
        <p:spPr bwMode="auto">
          <a:xfrm>
            <a:off x="6991350" y="4659313"/>
            <a:ext cx="1651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>
                <a:solidFill>
                  <a:srgbClr val="000000"/>
                </a:solidFill>
                <a:latin typeface="Times New Roman" pitchFamily="18" charset="0"/>
              </a:rPr>
              <a:t> </a:t>
            </a:r>
            <a:endParaRPr lang="es-ES" sz="2400" b="1"/>
          </a:p>
        </p:txBody>
      </p:sp>
      <p:sp>
        <p:nvSpPr>
          <p:cNvPr id="147547" name="Rectangle 91"/>
          <p:cNvSpPr>
            <a:spLocks noChangeArrowheads="1"/>
          </p:cNvSpPr>
          <p:nvPr/>
        </p:nvSpPr>
        <p:spPr bwMode="auto">
          <a:xfrm>
            <a:off x="6832600" y="4632325"/>
            <a:ext cx="176330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s-ES" sz="1900" b="1" dirty="0">
                <a:solidFill>
                  <a:srgbClr val="000000"/>
                </a:solidFill>
                <a:latin typeface="+mn-lt"/>
              </a:rPr>
              <a:t>B</a:t>
            </a:r>
            <a:endParaRPr lang="es-ES" sz="2400" b="1" dirty="0">
              <a:latin typeface="+mn-lt"/>
            </a:endParaRPr>
          </a:p>
        </p:txBody>
      </p:sp>
      <p:sp>
        <p:nvSpPr>
          <p:cNvPr id="147486" name="Rectangle 30"/>
          <p:cNvSpPr>
            <a:spLocks noChangeArrowheads="1"/>
          </p:cNvSpPr>
          <p:nvPr/>
        </p:nvSpPr>
        <p:spPr bwMode="auto">
          <a:xfrm>
            <a:off x="2205038" y="2582863"/>
            <a:ext cx="3651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D</a:t>
            </a:r>
          </a:p>
        </p:txBody>
      </p:sp>
      <p:sp>
        <p:nvSpPr>
          <p:cNvPr id="147500" name="Rectangle 44"/>
          <p:cNvSpPr>
            <a:spLocks noChangeArrowheads="1"/>
          </p:cNvSpPr>
          <p:nvPr/>
        </p:nvSpPr>
        <p:spPr bwMode="auto">
          <a:xfrm>
            <a:off x="5465763" y="2555875"/>
            <a:ext cx="3460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A</a:t>
            </a:r>
          </a:p>
        </p:txBody>
      </p:sp>
      <p:sp>
        <p:nvSpPr>
          <p:cNvPr id="147501" name="Rectangle 45"/>
          <p:cNvSpPr>
            <a:spLocks noChangeArrowheads="1"/>
          </p:cNvSpPr>
          <p:nvPr/>
        </p:nvSpPr>
        <p:spPr bwMode="auto">
          <a:xfrm>
            <a:off x="5634038" y="3303588"/>
            <a:ext cx="3460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B</a:t>
            </a:r>
          </a:p>
        </p:txBody>
      </p:sp>
      <p:sp>
        <p:nvSpPr>
          <p:cNvPr id="147505" name="Rectangle 49"/>
          <p:cNvSpPr>
            <a:spLocks noChangeArrowheads="1"/>
          </p:cNvSpPr>
          <p:nvPr/>
        </p:nvSpPr>
        <p:spPr bwMode="auto">
          <a:xfrm>
            <a:off x="2205038" y="3227388"/>
            <a:ext cx="3651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C</a:t>
            </a:r>
          </a:p>
        </p:txBody>
      </p:sp>
      <p:sp>
        <p:nvSpPr>
          <p:cNvPr id="147514" name="Rectangle 58"/>
          <p:cNvSpPr>
            <a:spLocks noChangeArrowheads="1"/>
          </p:cNvSpPr>
          <p:nvPr/>
        </p:nvSpPr>
        <p:spPr bwMode="auto">
          <a:xfrm>
            <a:off x="0" y="3678238"/>
            <a:ext cx="1724025" cy="925512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b="1" dirty="0"/>
              <a:t>q</a:t>
            </a:r>
            <a:r>
              <a:rPr lang="en-US" b="1" baseline="-25000" dirty="0"/>
              <a:t>1 </a:t>
            </a:r>
            <a:r>
              <a:rPr lang="en-US" b="1" dirty="0"/>
              <a:t>: IM &gt; </a:t>
            </a:r>
            <a:r>
              <a:rPr lang="en-US" b="1" dirty="0" smtClean="0"/>
              <a:t>CM </a:t>
            </a:r>
            <a:r>
              <a:rPr lang="en-US" b="1" dirty="0"/>
              <a:t>y</a:t>
            </a:r>
          </a:p>
          <a:p>
            <a:pPr algn="ctr" eaLnBrk="0" hangingPunct="0"/>
            <a:r>
              <a:rPr lang="en-US" b="1" dirty="0"/>
              <a:t>q</a:t>
            </a:r>
            <a:r>
              <a:rPr lang="en-US" b="1" baseline="-25000" dirty="0"/>
              <a:t>2</a:t>
            </a:r>
            <a:r>
              <a:rPr lang="en-US" b="1" dirty="0"/>
              <a:t>: CM &gt; </a:t>
            </a:r>
            <a:r>
              <a:rPr lang="en-US" b="1" dirty="0" smtClean="0"/>
              <a:t>IM </a:t>
            </a:r>
            <a:r>
              <a:rPr lang="en-US" b="1" dirty="0"/>
              <a:t>y</a:t>
            </a:r>
          </a:p>
          <a:p>
            <a:pPr algn="ctr" eaLnBrk="0" hangingPunct="0"/>
            <a:r>
              <a:rPr lang="en-US" b="1" dirty="0"/>
              <a:t>q</a:t>
            </a:r>
            <a:r>
              <a:rPr lang="en-US" b="1" baseline="-25000" dirty="0"/>
              <a:t>0</a:t>
            </a:r>
            <a:r>
              <a:rPr lang="en-US" b="1" dirty="0"/>
              <a:t>: CM = IM</a:t>
            </a:r>
          </a:p>
        </p:txBody>
      </p:sp>
      <p:sp>
        <p:nvSpPr>
          <p:cNvPr id="69" name="Rectangle 5"/>
          <p:cNvSpPr>
            <a:spLocks noGrp="1" noChangeArrowheads="1"/>
          </p:cNvSpPr>
          <p:nvPr>
            <p:ph type="title"/>
          </p:nvPr>
        </p:nvSpPr>
        <p:spPr>
          <a:xfrm>
            <a:off x="260431" y="216764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2.1. </a:t>
            </a:r>
            <a:r>
              <a:rPr lang="es-ES" sz="3200" dirty="0"/>
              <a:t>El óptimo de la producción y la curva de oferta de la empresa</a:t>
            </a:r>
            <a:endParaRPr lang="en-US" sz="3200" dirty="0"/>
          </a:p>
        </p:txBody>
      </p:sp>
      <p:pic>
        <p:nvPicPr>
          <p:cNvPr id="6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6"/>
          <a:stretch>
            <a:fillRect/>
          </a:stretch>
        </p:blipFill>
        <p:spPr>
          <a:xfrm>
            <a:off x="6741886" y="896257"/>
            <a:ext cx="304800" cy="304800"/>
          </a:xfrm>
          <a:prstGeom prst="rect">
            <a:avLst/>
          </a:prstGeom>
        </p:spPr>
      </p:pic>
      <p:pic>
        <p:nvPicPr>
          <p:cNvPr id="70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6"/>
          <a:stretch>
            <a:fillRect/>
          </a:stretch>
        </p:blipFill>
        <p:spPr>
          <a:xfrm>
            <a:off x="776514" y="2405742"/>
            <a:ext cx="304800" cy="304800"/>
          </a:xfrm>
          <a:prstGeom prst="rect">
            <a:avLst/>
          </a:prstGeom>
        </p:spPr>
      </p:pic>
      <p:pic>
        <p:nvPicPr>
          <p:cNvPr id="71" name="Sonido grabado">
            <a:hlinkClick r:id="" action="ppaction://media"/>
          </p:cNvPr>
          <p:cNvPicPr>
            <a:picLocks noRot="1" noChangeAspect="1"/>
          </p:cNvPicPr>
          <p:nvPr>
            <a:wavAudioFile r:embed="rId3" name="Sonido grabado"/>
          </p:nvPr>
        </p:nvPicPr>
        <p:blipFill>
          <a:blip r:embed="rId7"/>
          <a:stretch>
            <a:fillRect/>
          </a:stretch>
        </p:blipFill>
        <p:spPr>
          <a:xfrm>
            <a:off x="8178800" y="435065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7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7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81008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8"/>
                  </p:tgtEl>
                </p:cond>
              </p:nextCondLst>
            </p:seq>
            <p:audio>
              <p:cMediaNode>
                <p:cTn id="1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351748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"/>
                  </p:tgtEl>
                </p:cond>
              </p:nextCondLst>
            </p:seq>
            <p:audio>
              <p:cMediaNode>
                <p:cTn id="24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218898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"/>
                  </p:tgtEl>
                </p:cond>
              </p:nextCondLst>
            </p:seq>
            <p:audio>
              <p:cMediaNode>
                <p:cTn id="30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1" y="6245225"/>
            <a:ext cx="8553690" cy="476250"/>
          </a:xfrm>
        </p:spPr>
        <p:txBody>
          <a:bodyPr/>
          <a:lstStyle/>
          <a:p>
            <a:r>
              <a:rPr lang="es-ES" sz="2400" i="1" dirty="0" smtClean="0"/>
              <a:t>Figura 3</a:t>
            </a:r>
            <a:r>
              <a:rPr lang="es-ES" sz="2400" dirty="0" smtClean="0"/>
              <a:t>. </a:t>
            </a:r>
            <a:r>
              <a:rPr lang="en-US" sz="2400" dirty="0" err="1" smtClean="0"/>
              <a:t>Una</a:t>
            </a:r>
            <a:r>
              <a:rPr lang="en-US" sz="2400" dirty="0" smtClean="0"/>
              <a:t> </a:t>
            </a:r>
            <a:r>
              <a:rPr lang="en-US" sz="2400" dirty="0" err="1" smtClean="0"/>
              <a:t>empresa</a:t>
            </a:r>
            <a:r>
              <a:rPr lang="en-US" sz="2400" dirty="0" smtClean="0"/>
              <a:t> </a:t>
            </a:r>
            <a:r>
              <a:rPr lang="en-US" sz="2400" dirty="0" err="1" smtClean="0"/>
              <a:t>competitiva</a:t>
            </a:r>
            <a:r>
              <a:rPr lang="en-US" sz="2400" dirty="0" smtClean="0"/>
              <a:t> </a:t>
            </a:r>
            <a:r>
              <a:rPr lang="en-US" sz="2400" dirty="0" err="1" smtClean="0"/>
              <a:t>que</a:t>
            </a:r>
            <a:r>
              <a:rPr lang="en-US" sz="2400" dirty="0" smtClean="0"/>
              <a:t> </a:t>
            </a:r>
            <a:r>
              <a:rPr lang="en-US" sz="2400" dirty="0" err="1" smtClean="0"/>
              <a:t>incurre</a:t>
            </a:r>
            <a:r>
              <a:rPr lang="en-US" sz="2400" dirty="0" smtClean="0"/>
              <a:t> en </a:t>
            </a:r>
            <a:r>
              <a:rPr lang="en-US" sz="2400" dirty="0" err="1" smtClean="0"/>
              <a:t>pérdidas</a:t>
            </a:r>
            <a:endParaRPr lang="es-ES" sz="2400" dirty="0"/>
          </a:p>
        </p:txBody>
      </p:sp>
      <p:sp>
        <p:nvSpPr>
          <p:cNvPr id="36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1D330-9682-41EF-9813-A4B2D0D73D67}" type="slidenum">
              <a:rPr lang="es-ES"/>
              <a:pPr/>
              <a:t>19</a:t>
            </a:fld>
            <a:endParaRPr lang="es-ES"/>
          </a:p>
        </p:txBody>
      </p:sp>
      <p:sp>
        <p:nvSpPr>
          <p:cNvPr id="153607" name="Line 7"/>
          <p:cNvSpPr>
            <a:spLocks noChangeShapeType="1"/>
          </p:cNvSpPr>
          <p:nvPr/>
        </p:nvSpPr>
        <p:spPr bwMode="auto">
          <a:xfrm>
            <a:off x="2203450" y="5797550"/>
            <a:ext cx="5140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3629" name="Rectangle 29"/>
          <p:cNvSpPr>
            <a:spLocks noChangeArrowheads="1"/>
          </p:cNvSpPr>
          <p:nvPr/>
        </p:nvSpPr>
        <p:spPr bwMode="auto">
          <a:xfrm>
            <a:off x="6402388" y="4516438"/>
            <a:ext cx="2359025" cy="1079500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600" b="1">
                <a:solidFill>
                  <a:srgbClr val="FF3300"/>
                </a:solidFill>
              </a:rPr>
              <a:t>¿Continuaría este productor produciendo con pérdidas?</a:t>
            </a:r>
          </a:p>
        </p:txBody>
      </p:sp>
      <p:sp>
        <p:nvSpPr>
          <p:cNvPr id="153602" name="Rectangle 2"/>
          <p:cNvSpPr>
            <a:spLocks noChangeArrowheads="1"/>
          </p:cNvSpPr>
          <p:nvPr/>
        </p:nvSpPr>
        <p:spPr bwMode="auto">
          <a:xfrm>
            <a:off x="762000" y="603885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3603" name="Rectangle 3"/>
          <p:cNvSpPr>
            <a:spLocks noChangeArrowheads="1"/>
          </p:cNvSpPr>
          <p:nvPr/>
        </p:nvSpPr>
        <p:spPr bwMode="auto">
          <a:xfrm>
            <a:off x="3276600" y="603885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3605" name="Rectangle 5"/>
          <p:cNvSpPr>
            <a:spLocks noChangeArrowheads="1"/>
          </p:cNvSpPr>
          <p:nvPr/>
        </p:nvSpPr>
        <p:spPr bwMode="auto">
          <a:xfrm>
            <a:off x="3124200" y="602615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3606" name="Line 6"/>
          <p:cNvSpPr>
            <a:spLocks noChangeShapeType="1"/>
          </p:cNvSpPr>
          <p:nvPr/>
        </p:nvSpPr>
        <p:spPr bwMode="auto">
          <a:xfrm>
            <a:off x="2209800" y="1541463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3618" name="Rectangle 18"/>
          <p:cNvSpPr>
            <a:spLocks noChangeArrowheads="1"/>
          </p:cNvSpPr>
          <p:nvPr/>
        </p:nvSpPr>
        <p:spPr bwMode="auto">
          <a:xfrm>
            <a:off x="6913563" y="3713163"/>
            <a:ext cx="88741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CVMe</a:t>
            </a:r>
          </a:p>
        </p:txBody>
      </p:sp>
      <p:grpSp>
        <p:nvGrpSpPr>
          <p:cNvPr id="153641" name="Group 41"/>
          <p:cNvGrpSpPr>
            <a:grpSpLocks/>
          </p:cNvGrpSpPr>
          <p:nvPr/>
        </p:nvGrpSpPr>
        <p:grpSpPr bwMode="auto">
          <a:xfrm>
            <a:off x="2236788" y="1274763"/>
            <a:ext cx="6251575" cy="5000625"/>
            <a:chOff x="1409" y="803"/>
            <a:chExt cx="3938" cy="3150"/>
          </a:xfrm>
        </p:grpSpPr>
        <p:sp>
          <p:nvSpPr>
            <p:cNvPr id="153620" name="Rectangle 20"/>
            <p:cNvSpPr>
              <a:spLocks noChangeArrowheads="1"/>
            </p:cNvSpPr>
            <p:nvPr/>
          </p:nvSpPr>
          <p:spPr bwMode="auto">
            <a:xfrm>
              <a:off x="4797" y="825"/>
              <a:ext cx="550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CTMe</a:t>
              </a:r>
            </a:p>
          </p:txBody>
        </p:sp>
        <p:grpSp>
          <p:nvGrpSpPr>
            <p:cNvPr id="153640" name="Group 40"/>
            <p:cNvGrpSpPr>
              <a:grpSpLocks/>
            </p:cNvGrpSpPr>
            <p:nvPr/>
          </p:nvGrpSpPr>
          <p:grpSpPr bwMode="auto">
            <a:xfrm>
              <a:off x="1409" y="803"/>
              <a:ext cx="3631" cy="3150"/>
              <a:chOff x="1409" y="803"/>
              <a:chExt cx="3631" cy="3150"/>
            </a:xfrm>
          </p:grpSpPr>
          <p:sp>
            <p:nvSpPr>
              <p:cNvPr id="153613" name="Freeform 13"/>
              <p:cNvSpPr>
                <a:spLocks/>
              </p:cNvSpPr>
              <p:nvPr/>
            </p:nvSpPr>
            <p:spPr bwMode="auto">
              <a:xfrm>
                <a:off x="1547" y="1018"/>
                <a:ext cx="2479" cy="2307"/>
              </a:xfrm>
              <a:custGeom>
                <a:avLst/>
                <a:gdLst/>
                <a:ahLst/>
                <a:cxnLst>
                  <a:cxn ang="0">
                    <a:pos x="0" y="503"/>
                  </a:cxn>
                  <a:cxn ang="0">
                    <a:pos x="7" y="537"/>
                  </a:cxn>
                  <a:cxn ang="0">
                    <a:pos x="13" y="575"/>
                  </a:cxn>
                  <a:cxn ang="0">
                    <a:pos x="19" y="625"/>
                  </a:cxn>
                  <a:cxn ang="0">
                    <a:pos x="26" y="680"/>
                  </a:cxn>
                  <a:cxn ang="0">
                    <a:pos x="39" y="741"/>
                  </a:cxn>
                  <a:cxn ang="0">
                    <a:pos x="45" y="813"/>
                  </a:cxn>
                  <a:cxn ang="0">
                    <a:pos x="58" y="885"/>
                  </a:cxn>
                  <a:cxn ang="0">
                    <a:pos x="78" y="962"/>
                  </a:cxn>
                  <a:cxn ang="0">
                    <a:pos x="97" y="1051"/>
                  </a:cxn>
                  <a:cxn ang="0">
                    <a:pos x="123" y="1156"/>
                  </a:cxn>
                  <a:cxn ang="0">
                    <a:pos x="149" y="1272"/>
                  </a:cxn>
                  <a:cxn ang="0">
                    <a:pos x="181" y="1388"/>
                  </a:cxn>
                  <a:cxn ang="0">
                    <a:pos x="207" y="1504"/>
                  </a:cxn>
                  <a:cxn ang="0">
                    <a:pos x="239" y="1620"/>
                  </a:cxn>
                  <a:cxn ang="0">
                    <a:pos x="265" y="1720"/>
                  </a:cxn>
                  <a:cxn ang="0">
                    <a:pos x="297" y="1803"/>
                  </a:cxn>
                  <a:cxn ang="0">
                    <a:pos x="323" y="1869"/>
                  </a:cxn>
                  <a:cxn ang="0">
                    <a:pos x="349" y="1924"/>
                  </a:cxn>
                  <a:cxn ang="0">
                    <a:pos x="374" y="1974"/>
                  </a:cxn>
                  <a:cxn ang="0">
                    <a:pos x="407" y="2013"/>
                  </a:cxn>
                  <a:cxn ang="0">
                    <a:pos x="465" y="2085"/>
                  </a:cxn>
                  <a:cxn ang="0">
                    <a:pos x="536" y="2146"/>
                  </a:cxn>
                  <a:cxn ang="0">
                    <a:pos x="620" y="2206"/>
                  </a:cxn>
                  <a:cxn ang="0">
                    <a:pos x="710" y="2256"/>
                  </a:cxn>
                  <a:cxn ang="0">
                    <a:pos x="755" y="2278"/>
                  </a:cxn>
                  <a:cxn ang="0">
                    <a:pos x="807" y="2295"/>
                  </a:cxn>
                  <a:cxn ang="0">
                    <a:pos x="858" y="2300"/>
                  </a:cxn>
                  <a:cxn ang="0">
                    <a:pos x="910" y="2306"/>
                  </a:cxn>
                  <a:cxn ang="0">
                    <a:pos x="968" y="2306"/>
                  </a:cxn>
                  <a:cxn ang="0">
                    <a:pos x="1026" y="2295"/>
                  </a:cxn>
                  <a:cxn ang="0">
                    <a:pos x="1155" y="2267"/>
                  </a:cxn>
                  <a:cxn ang="0">
                    <a:pos x="1284" y="2218"/>
                  </a:cxn>
                  <a:cxn ang="0">
                    <a:pos x="1342" y="2184"/>
                  </a:cxn>
                  <a:cxn ang="0">
                    <a:pos x="1394" y="2146"/>
                  </a:cxn>
                  <a:cxn ang="0">
                    <a:pos x="1446" y="2101"/>
                  </a:cxn>
                  <a:cxn ang="0">
                    <a:pos x="1491" y="2046"/>
                  </a:cxn>
                  <a:cxn ang="0">
                    <a:pos x="1536" y="1985"/>
                  </a:cxn>
                  <a:cxn ang="0">
                    <a:pos x="1575" y="1924"/>
                  </a:cxn>
                  <a:cxn ang="0">
                    <a:pos x="1652" y="1792"/>
                  </a:cxn>
                  <a:cxn ang="0">
                    <a:pos x="1691" y="1725"/>
                  </a:cxn>
                  <a:cxn ang="0">
                    <a:pos x="1723" y="1670"/>
                  </a:cxn>
                  <a:cxn ang="0">
                    <a:pos x="1781" y="1565"/>
                  </a:cxn>
                  <a:cxn ang="0">
                    <a:pos x="1833" y="1466"/>
                  </a:cxn>
                  <a:cxn ang="0">
                    <a:pos x="1917" y="1283"/>
                  </a:cxn>
                  <a:cxn ang="0">
                    <a:pos x="1936" y="1244"/>
                  </a:cxn>
                  <a:cxn ang="0">
                    <a:pos x="1942" y="1217"/>
                  </a:cxn>
                  <a:cxn ang="0">
                    <a:pos x="1962" y="1161"/>
                  </a:cxn>
                  <a:cxn ang="0">
                    <a:pos x="1975" y="1128"/>
                  </a:cxn>
                  <a:cxn ang="0">
                    <a:pos x="1994" y="1089"/>
                  </a:cxn>
                  <a:cxn ang="0">
                    <a:pos x="2013" y="1034"/>
                  </a:cxn>
                  <a:cxn ang="0">
                    <a:pos x="2046" y="962"/>
                  </a:cxn>
                  <a:cxn ang="0">
                    <a:pos x="2084" y="874"/>
                  </a:cxn>
                  <a:cxn ang="0">
                    <a:pos x="2136" y="763"/>
                  </a:cxn>
                  <a:cxn ang="0">
                    <a:pos x="2194" y="642"/>
                  </a:cxn>
                  <a:cxn ang="0">
                    <a:pos x="2252" y="514"/>
                  </a:cxn>
                  <a:cxn ang="0">
                    <a:pos x="2375" y="249"/>
                  </a:cxn>
                  <a:cxn ang="0">
                    <a:pos x="2433" y="122"/>
                  </a:cxn>
                  <a:cxn ang="0">
                    <a:pos x="2478" y="0"/>
                  </a:cxn>
                </a:cxnLst>
                <a:rect l="0" t="0" r="r" b="b"/>
                <a:pathLst>
                  <a:path w="2479" h="2307">
                    <a:moveTo>
                      <a:pt x="0" y="503"/>
                    </a:moveTo>
                    <a:lnTo>
                      <a:pt x="7" y="537"/>
                    </a:lnTo>
                    <a:lnTo>
                      <a:pt x="13" y="575"/>
                    </a:lnTo>
                    <a:lnTo>
                      <a:pt x="19" y="625"/>
                    </a:lnTo>
                    <a:lnTo>
                      <a:pt x="26" y="680"/>
                    </a:lnTo>
                    <a:lnTo>
                      <a:pt x="39" y="741"/>
                    </a:lnTo>
                    <a:lnTo>
                      <a:pt x="45" y="813"/>
                    </a:lnTo>
                    <a:lnTo>
                      <a:pt x="58" y="885"/>
                    </a:lnTo>
                    <a:lnTo>
                      <a:pt x="78" y="962"/>
                    </a:lnTo>
                    <a:lnTo>
                      <a:pt x="97" y="1051"/>
                    </a:lnTo>
                    <a:lnTo>
                      <a:pt x="123" y="1156"/>
                    </a:lnTo>
                    <a:lnTo>
                      <a:pt x="149" y="1272"/>
                    </a:lnTo>
                    <a:lnTo>
                      <a:pt x="181" y="1388"/>
                    </a:lnTo>
                    <a:lnTo>
                      <a:pt x="207" y="1504"/>
                    </a:lnTo>
                    <a:lnTo>
                      <a:pt x="239" y="1620"/>
                    </a:lnTo>
                    <a:lnTo>
                      <a:pt x="265" y="1720"/>
                    </a:lnTo>
                    <a:lnTo>
                      <a:pt x="297" y="1803"/>
                    </a:lnTo>
                    <a:lnTo>
                      <a:pt x="323" y="1869"/>
                    </a:lnTo>
                    <a:lnTo>
                      <a:pt x="349" y="1924"/>
                    </a:lnTo>
                    <a:lnTo>
                      <a:pt x="374" y="1974"/>
                    </a:lnTo>
                    <a:lnTo>
                      <a:pt x="407" y="2013"/>
                    </a:lnTo>
                    <a:lnTo>
                      <a:pt x="465" y="2085"/>
                    </a:lnTo>
                    <a:lnTo>
                      <a:pt x="536" y="2146"/>
                    </a:lnTo>
                    <a:lnTo>
                      <a:pt x="620" y="2206"/>
                    </a:lnTo>
                    <a:lnTo>
                      <a:pt x="710" y="2256"/>
                    </a:lnTo>
                    <a:lnTo>
                      <a:pt x="755" y="2278"/>
                    </a:lnTo>
                    <a:lnTo>
                      <a:pt x="807" y="2295"/>
                    </a:lnTo>
                    <a:lnTo>
                      <a:pt x="858" y="2300"/>
                    </a:lnTo>
                    <a:lnTo>
                      <a:pt x="910" y="2306"/>
                    </a:lnTo>
                    <a:lnTo>
                      <a:pt x="968" y="2306"/>
                    </a:lnTo>
                    <a:lnTo>
                      <a:pt x="1026" y="2295"/>
                    </a:lnTo>
                    <a:lnTo>
                      <a:pt x="1155" y="2267"/>
                    </a:lnTo>
                    <a:lnTo>
                      <a:pt x="1284" y="2218"/>
                    </a:lnTo>
                    <a:lnTo>
                      <a:pt x="1342" y="2184"/>
                    </a:lnTo>
                    <a:lnTo>
                      <a:pt x="1394" y="2146"/>
                    </a:lnTo>
                    <a:lnTo>
                      <a:pt x="1446" y="2101"/>
                    </a:lnTo>
                    <a:lnTo>
                      <a:pt x="1491" y="2046"/>
                    </a:lnTo>
                    <a:lnTo>
                      <a:pt x="1536" y="1985"/>
                    </a:lnTo>
                    <a:lnTo>
                      <a:pt x="1575" y="1924"/>
                    </a:lnTo>
                    <a:lnTo>
                      <a:pt x="1652" y="1792"/>
                    </a:lnTo>
                    <a:lnTo>
                      <a:pt x="1691" y="1725"/>
                    </a:lnTo>
                    <a:lnTo>
                      <a:pt x="1723" y="1670"/>
                    </a:lnTo>
                    <a:lnTo>
                      <a:pt x="1781" y="1565"/>
                    </a:lnTo>
                    <a:lnTo>
                      <a:pt x="1833" y="1466"/>
                    </a:lnTo>
                    <a:lnTo>
                      <a:pt x="1917" y="1283"/>
                    </a:lnTo>
                    <a:lnTo>
                      <a:pt x="1936" y="1244"/>
                    </a:lnTo>
                    <a:lnTo>
                      <a:pt x="1942" y="1217"/>
                    </a:lnTo>
                    <a:lnTo>
                      <a:pt x="1962" y="1161"/>
                    </a:lnTo>
                    <a:lnTo>
                      <a:pt x="1975" y="1128"/>
                    </a:lnTo>
                    <a:lnTo>
                      <a:pt x="1994" y="1089"/>
                    </a:lnTo>
                    <a:lnTo>
                      <a:pt x="2013" y="1034"/>
                    </a:lnTo>
                    <a:lnTo>
                      <a:pt x="2046" y="962"/>
                    </a:lnTo>
                    <a:lnTo>
                      <a:pt x="2084" y="874"/>
                    </a:lnTo>
                    <a:lnTo>
                      <a:pt x="2136" y="763"/>
                    </a:lnTo>
                    <a:lnTo>
                      <a:pt x="2194" y="642"/>
                    </a:lnTo>
                    <a:lnTo>
                      <a:pt x="2252" y="514"/>
                    </a:lnTo>
                    <a:lnTo>
                      <a:pt x="2375" y="249"/>
                    </a:lnTo>
                    <a:lnTo>
                      <a:pt x="2433" y="122"/>
                    </a:lnTo>
                    <a:lnTo>
                      <a:pt x="2478" y="0"/>
                    </a:lnTo>
                  </a:path>
                </a:pathLst>
              </a:custGeom>
              <a:noFill/>
              <a:ln w="50800" cap="rnd" cmpd="sng">
                <a:solidFill>
                  <a:srgbClr val="9933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53614" name="Rectangle 14"/>
              <p:cNvSpPr>
                <a:spLocks noChangeArrowheads="1"/>
              </p:cNvSpPr>
              <p:nvPr/>
            </p:nvSpPr>
            <p:spPr bwMode="auto">
              <a:xfrm>
                <a:off x="3867" y="803"/>
                <a:ext cx="363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CM</a:t>
                </a:r>
              </a:p>
            </p:txBody>
          </p:sp>
          <p:sp>
            <p:nvSpPr>
              <p:cNvPr id="153612" name="Line 12"/>
              <p:cNvSpPr>
                <a:spLocks noChangeShapeType="1"/>
              </p:cNvSpPr>
              <p:nvPr/>
            </p:nvSpPr>
            <p:spPr bwMode="auto">
              <a:xfrm flipV="1">
                <a:off x="3600" y="2885"/>
                <a:ext cx="0" cy="783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53615" name="Rectangle 15"/>
              <p:cNvSpPr>
                <a:spLocks noChangeArrowheads="1"/>
              </p:cNvSpPr>
              <p:nvPr/>
            </p:nvSpPr>
            <p:spPr bwMode="auto">
              <a:xfrm>
                <a:off x="3501" y="3705"/>
                <a:ext cx="252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q</a:t>
                </a:r>
                <a:r>
                  <a:rPr lang="en-US" sz="2000" b="1" i="1" baseline="30000"/>
                  <a:t>*</a:t>
                </a:r>
              </a:p>
            </p:txBody>
          </p:sp>
          <p:sp>
            <p:nvSpPr>
              <p:cNvPr id="153617" name="Freeform 17"/>
              <p:cNvSpPr>
                <a:spLocks/>
              </p:cNvSpPr>
              <p:nvPr/>
            </p:nvSpPr>
            <p:spPr bwMode="auto">
              <a:xfrm>
                <a:off x="2111" y="2462"/>
                <a:ext cx="2259" cy="489"/>
              </a:xfrm>
              <a:custGeom>
                <a:avLst/>
                <a:gdLst/>
                <a:ahLst/>
                <a:cxnLst>
                  <a:cxn ang="0">
                    <a:pos x="0" y="95"/>
                  </a:cxn>
                  <a:cxn ang="0">
                    <a:pos x="266" y="219"/>
                  </a:cxn>
                  <a:cxn ang="0">
                    <a:pos x="399" y="279"/>
                  </a:cxn>
                  <a:cxn ang="0">
                    <a:pos x="524" y="334"/>
                  </a:cxn>
                  <a:cxn ang="0">
                    <a:pos x="650" y="384"/>
                  </a:cxn>
                  <a:cxn ang="0">
                    <a:pos x="776" y="423"/>
                  </a:cxn>
                  <a:cxn ang="0">
                    <a:pos x="895" y="458"/>
                  </a:cxn>
                  <a:cxn ang="0">
                    <a:pos x="1007" y="478"/>
                  </a:cxn>
                  <a:cxn ang="0">
                    <a:pos x="1119" y="488"/>
                  </a:cxn>
                  <a:cxn ang="0">
                    <a:pos x="1230" y="483"/>
                  </a:cxn>
                  <a:cxn ang="0">
                    <a:pos x="1342" y="468"/>
                  </a:cxn>
                  <a:cxn ang="0">
                    <a:pos x="1447" y="448"/>
                  </a:cxn>
                  <a:cxn ang="0">
                    <a:pos x="1552" y="418"/>
                  </a:cxn>
                  <a:cxn ang="0">
                    <a:pos x="1643" y="389"/>
                  </a:cxn>
                  <a:cxn ang="0">
                    <a:pos x="1734" y="359"/>
                  </a:cxn>
                  <a:cxn ang="0">
                    <a:pos x="1811" y="324"/>
                  </a:cxn>
                  <a:cxn ang="0">
                    <a:pos x="1888" y="289"/>
                  </a:cxn>
                  <a:cxn ang="0">
                    <a:pos x="1957" y="249"/>
                  </a:cxn>
                  <a:cxn ang="0">
                    <a:pos x="2076" y="155"/>
                  </a:cxn>
                  <a:cxn ang="0">
                    <a:pos x="2132" y="110"/>
                  </a:cxn>
                  <a:cxn ang="0">
                    <a:pos x="2181" y="65"/>
                  </a:cxn>
                  <a:cxn ang="0">
                    <a:pos x="2223" y="30"/>
                  </a:cxn>
                  <a:cxn ang="0">
                    <a:pos x="2258" y="0"/>
                  </a:cxn>
                </a:cxnLst>
                <a:rect l="0" t="0" r="r" b="b"/>
                <a:pathLst>
                  <a:path w="2259" h="489">
                    <a:moveTo>
                      <a:pt x="0" y="95"/>
                    </a:moveTo>
                    <a:lnTo>
                      <a:pt x="266" y="219"/>
                    </a:lnTo>
                    <a:lnTo>
                      <a:pt x="399" y="279"/>
                    </a:lnTo>
                    <a:lnTo>
                      <a:pt x="524" y="334"/>
                    </a:lnTo>
                    <a:lnTo>
                      <a:pt x="650" y="384"/>
                    </a:lnTo>
                    <a:lnTo>
                      <a:pt x="776" y="423"/>
                    </a:lnTo>
                    <a:lnTo>
                      <a:pt x="895" y="458"/>
                    </a:lnTo>
                    <a:lnTo>
                      <a:pt x="1007" y="478"/>
                    </a:lnTo>
                    <a:lnTo>
                      <a:pt x="1119" y="488"/>
                    </a:lnTo>
                    <a:lnTo>
                      <a:pt x="1230" y="483"/>
                    </a:lnTo>
                    <a:lnTo>
                      <a:pt x="1342" y="468"/>
                    </a:lnTo>
                    <a:lnTo>
                      <a:pt x="1447" y="448"/>
                    </a:lnTo>
                    <a:lnTo>
                      <a:pt x="1552" y="418"/>
                    </a:lnTo>
                    <a:lnTo>
                      <a:pt x="1643" y="389"/>
                    </a:lnTo>
                    <a:lnTo>
                      <a:pt x="1734" y="359"/>
                    </a:lnTo>
                    <a:lnTo>
                      <a:pt x="1811" y="324"/>
                    </a:lnTo>
                    <a:lnTo>
                      <a:pt x="1888" y="289"/>
                    </a:lnTo>
                    <a:lnTo>
                      <a:pt x="1957" y="249"/>
                    </a:lnTo>
                    <a:lnTo>
                      <a:pt x="2076" y="155"/>
                    </a:lnTo>
                    <a:lnTo>
                      <a:pt x="2132" y="110"/>
                    </a:lnTo>
                    <a:lnTo>
                      <a:pt x="2181" y="65"/>
                    </a:lnTo>
                    <a:lnTo>
                      <a:pt x="2223" y="30"/>
                    </a:lnTo>
                    <a:lnTo>
                      <a:pt x="2258" y="0"/>
                    </a:lnTo>
                  </a:path>
                </a:pathLst>
              </a:custGeom>
              <a:noFill/>
              <a:ln w="50800" cap="rnd" cmpd="sng">
                <a:solidFill>
                  <a:srgbClr val="0033CC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53619" name="Freeform 19"/>
              <p:cNvSpPr>
                <a:spLocks/>
              </p:cNvSpPr>
              <p:nvPr/>
            </p:nvSpPr>
            <p:spPr bwMode="auto">
              <a:xfrm>
                <a:off x="2929" y="1069"/>
                <a:ext cx="1915" cy="53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16" y="16"/>
                  </a:cxn>
                  <a:cxn ang="0">
                    <a:pos x="31" y="36"/>
                  </a:cxn>
                  <a:cxn ang="0">
                    <a:pos x="47" y="55"/>
                  </a:cxn>
                  <a:cxn ang="0">
                    <a:pos x="62" y="80"/>
                  </a:cxn>
                  <a:cxn ang="0">
                    <a:pos x="101" y="131"/>
                  </a:cxn>
                  <a:cxn ang="0">
                    <a:pos x="147" y="189"/>
                  </a:cxn>
                  <a:cxn ang="0">
                    <a:pos x="202" y="248"/>
                  </a:cxn>
                  <a:cxn ang="0">
                    <a:pos x="248" y="303"/>
                  </a:cxn>
                  <a:cxn ang="0">
                    <a:pos x="302" y="353"/>
                  </a:cxn>
                  <a:cxn ang="0">
                    <a:pos x="333" y="373"/>
                  </a:cxn>
                  <a:cxn ang="0">
                    <a:pos x="356" y="392"/>
                  </a:cxn>
                  <a:cxn ang="0">
                    <a:pos x="411" y="423"/>
                  </a:cxn>
                  <a:cxn ang="0">
                    <a:pos x="465" y="454"/>
                  </a:cxn>
                  <a:cxn ang="0">
                    <a:pos x="519" y="479"/>
                  </a:cxn>
                  <a:cxn ang="0">
                    <a:pos x="573" y="498"/>
                  </a:cxn>
                  <a:cxn ang="0">
                    <a:pos x="635" y="515"/>
                  </a:cxn>
                  <a:cxn ang="0">
                    <a:pos x="697" y="529"/>
                  </a:cxn>
                  <a:cxn ang="0">
                    <a:pos x="759" y="534"/>
                  </a:cxn>
                  <a:cxn ang="0">
                    <a:pos x="829" y="537"/>
                  </a:cxn>
                  <a:cxn ang="0">
                    <a:pos x="899" y="534"/>
                  </a:cxn>
                  <a:cxn ang="0">
                    <a:pos x="976" y="526"/>
                  </a:cxn>
                  <a:cxn ang="0">
                    <a:pos x="1062" y="512"/>
                  </a:cxn>
                  <a:cxn ang="0">
                    <a:pos x="1147" y="495"/>
                  </a:cxn>
                  <a:cxn ang="0">
                    <a:pos x="1232" y="470"/>
                  </a:cxn>
                  <a:cxn ang="0">
                    <a:pos x="1317" y="445"/>
                  </a:cxn>
                  <a:cxn ang="0">
                    <a:pos x="1395" y="417"/>
                  </a:cxn>
                  <a:cxn ang="0">
                    <a:pos x="1465" y="384"/>
                  </a:cxn>
                  <a:cxn ang="0">
                    <a:pos x="1527" y="348"/>
                  </a:cxn>
                  <a:cxn ang="0">
                    <a:pos x="1589" y="306"/>
                  </a:cxn>
                  <a:cxn ang="0">
                    <a:pos x="1651" y="261"/>
                  </a:cxn>
                  <a:cxn ang="0">
                    <a:pos x="1705" y="214"/>
                  </a:cxn>
                  <a:cxn ang="0">
                    <a:pos x="1813" y="111"/>
                  </a:cxn>
                  <a:cxn ang="0">
                    <a:pos x="1914" y="0"/>
                  </a:cxn>
                </a:cxnLst>
                <a:rect l="0" t="0" r="r" b="b"/>
                <a:pathLst>
                  <a:path w="1915" h="538">
                    <a:moveTo>
                      <a:pt x="0" y="2"/>
                    </a:moveTo>
                    <a:lnTo>
                      <a:pt x="16" y="16"/>
                    </a:lnTo>
                    <a:lnTo>
                      <a:pt x="31" y="36"/>
                    </a:lnTo>
                    <a:lnTo>
                      <a:pt x="47" y="55"/>
                    </a:lnTo>
                    <a:lnTo>
                      <a:pt x="62" y="80"/>
                    </a:lnTo>
                    <a:lnTo>
                      <a:pt x="101" y="131"/>
                    </a:lnTo>
                    <a:lnTo>
                      <a:pt x="147" y="189"/>
                    </a:lnTo>
                    <a:lnTo>
                      <a:pt x="202" y="248"/>
                    </a:lnTo>
                    <a:lnTo>
                      <a:pt x="248" y="303"/>
                    </a:lnTo>
                    <a:lnTo>
                      <a:pt x="302" y="353"/>
                    </a:lnTo>
                    <a:lnTo>
                      <a:pt x="333" y="373"/>
                    </a:lnTo>
                    <a:lnTo>
                      <a:pt x="356" y="392"/>
                    </a:lnTo>
                    <a:lnTo>
                      <a:pt x="411" y="423"/>
                    </a:lnTo>
                    <a:lnTo>
                      <a:pt x="465" y="454"/>
                    </a:lnTo>
                    <a:lnTo>
                      <a:pt x="519" y="479"/>
                    </a:lnTo>
                    <a:lnTo>
                      <a:pt x="573" y="498"/>
                    </a:lnTo>
                    <a:lnTo>
                      <a:pt x="635" y="515"/>
                    </a:lnTo>
                    <a:lnTo>
                      <a:pt x="697" y="529"/>
                    </a:lnTo>
                    <a:lnTo>
                      <a:pt x="759" y="534"/>
                    </a:lnTo>
                    <a:lnTo>
                      <a:pt x="829" y="537"/>
                    </a:lnTo>
                    <a:lnTo>
                      <a:pt x="899" y="534"/>
                    </a:lnTo>
                    <a:lnTo>
                      <a:pt x="976" y="526"/>
                    </a:lnTo>
                    <a:lnTo>
                      <a:pt x="1062" y="512"/>
                    </a:lnTo>
                    <a:lnTo>
                      <a:pt x="1147" y="495"/>
                    </a:lnTo>
                    <a:lnTo>
                      <a:pt x="1232" y="470"/>
                    </a:lnTo>
                    <a:lnTo>
                      <a:pt x="1317" y="445"/>
                    </a:lnTo>
                    <a:lnTo>
                      <a:pt x="1395" y="417"/>
                    </a:lnTo>
                    <a:lnTo>
                      <a:pt x="1465" y="384"/>
                    </a:lnTo>
                    <a:lnTo>
                      <a:pt x="1527" y="348"/>
                    </a:lnTo>
                    <a:lnTo>
                      <a:pt x="1589" y="306"/>
                    </a:lnTo>
                    <a:lnTo>
                      <a:pt x="1651" y="261"/>
                    </a:lnTo>
                    <a:lnTo>
                      <a:pt x="1705" y="214"/>
                    </a:lnTo>
                    <a:lnTo>
                      <a:pt x="1813" y="111"/>
                    </a:lnTo>
                    <a:lnTo>
                      <a:pt x="1914" y="0"/>
                    </a:lnTo>
                  </a:path>
                </a:pathLst>
              </a:custGeom>
              <a:noFill/>
              <a:ln w="50800" cap="rnd" cmpd="sng">
                <a:solidFill>
                  <a:srgbClr val="0033CC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53609" name="Line 9"/>
              <p:cNvSpPr>
                <a:spLocks noChangeShapeType="1"/>
              </p:cNvSpPr>
              <p:nvPr/>
            </p:nvSpPr>
            <p:spPr bwMode="auto">
              <a:xfrm>
                <a:off x="1409" y="1980"/>
                <a:ext cx="3039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53611" name="Rectangle 11"/>
              <p:cNvSpPr>
                <a:spLocks noChangeArrowheads="1"/>
              </p:cNvSpPr>
              <p:nvPr/>
            </p:nvSpPr>
            <p:spPr bwMode="auto">
              <a:xfrm>
                <a:off x="4461" y="1833"/>
                <a:ext cx="579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P = IM</a:t>
                </a:r>
              </a:p>
            </p:txBody>
          </p:sp>
        </p:grpSp>
      </p:grpSp>
      <p:grpSp>
        <p:nvGrpSpPr>
          <p:cNvPr id="153644" name="Group 44"/>
          <p:cNvGrpSpPr>
            <a:grpSpLocks/>
          </p:cNvGrpSpPr>
          <p:nvPr/>
        </p:nvGrpSpPr>
        <p:grpSpPr bwMode="auto">
          <a:xfrm>
            <a:off x="0" y="2071688"/>
            <a:ext cx="6075363" cy="2908300"/>
            <a:chOff x="0" y="1305"/>
            <a:chExt cx="3827" cy="1832"/>
          </a:xfrm>
        </p:grpSpPr>
        <p:sp>
          <p:nvSpPr>
            <p:cNvPr id="153624" name="Rectangle 24"/>
            <p:cNvSpPr>
              <a:spLocks noChangeArrowheads="1"/>
            </p:cNvSpPr>
            <p:nvPr/>
          </p:nvSpPr>
          <p:spPr bwMode="auto">
            <a:xfrm>
              <a:off x="3501" y="1305"/>
              <a:ext cx="230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B</a:t>
              </a:r>
            </a:p>
          </p:txBody>
        </p:sp>
        <p:grpSp>
          <p:nvGrpSpPr>
            <p:cNvPr id="153643" name="Group 43"/>
            <p:cNvGrpSpPr>
              <a:grpSpLocks/>
            </p:cNvGrpSpPr>
            <p:nvPr/>
          </p:nvGrpSpPr>
          <p:grpSpPr bwMode="auto">
            <a:xfrm>
              <a:off x="1149" y="1449"/>
              <a:ext cx="2678" cy="1688"/>
              <a:chOff x="1149" y="1449"/>
              <a:chExt cx="2678" cy="1688"/>
            </a:xfrm>
          </p:grpSpPr>
          <p:sp>
            <p:nvSpPr>
              <p:cNvPr id="153621" name="Freeform 21"/>
              <p:cNvSpPr>
                <a:spLocks/>
              </p:cNvSpPr>
              <p:nvPr/>
            </p:nvSpPr>
            <p:spPr bwMode="auto">
              <a:xfrm>
                <a:off x="1392" y="1596"/>
                <a:ext cx="2209" cy="1297"/>
              </a:xfrm>
              <a:custGeom>
                <a:avLst/>
                <a:gdLst/>
                <a:ahLst/>
                <a:cxnLst>
                  <a:cxn ang="0">
                    <a:pos x="0" y="1296"/>
                  </a:cxn>
                  <a:cxn ang="0">
                    <a:pos x="2208" y="1296"/>
                  </a:cxn>
                  <a:cxn ang="0">
                    <a:pos x="2208" y="0"/>
                  </a:cxn>
                  <a:cxn ang="0">
                    <a:pos x="0" y="0"/>
                  </a:cxn>
                </a:cxnLst>
                <a:rect l="0" t="0" r="r" b="b"/>
                <a:pathLst>
                  <a:path w="2209" h="1297">
                    <a:moveTo>
                      <a:pt x="0" y="1296"/>
                    </a:moveTo>
                    <a:lnTo>
                      <a:pt x="2208" y="1296"/>
                    </a:lnTo>
                    <a:lnTo>
                      <a:pt x="2208" y="0"/>
                    </a:lnTo>
                    <a:lnTo>
                      <a:pt x="0" y="0"/>
                    </a:lnTo>
                  </a:path>
                </a:pathLst>
              </a:custGeom>
              <a:noFill/>
              <a:ln w="25400" cap="rnd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53622" name="Rectangle 22"/>
              <p:cNvSpPr>
                <a:spLocks noChangeArrowheads="1"/>
              </p:cNvSpPr>
              <p:nvPr/>
            </p:nvSpPr>
            <p:spPr bwMode="auto">
              <a:xfrm>
                <a:off x="1149" y="2745"/>
                <a:ext cx="212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F</a:t>
                </a:r>
              </a:p>
            </p:txBody>
          </p:sp>
          <p:sp>
            <p:nvSpPr>
              <p:cNvPr id="153623" name="Rectangle 23"/>
              <p:cNvSpPr>
                <a:spLocks noChangeArrowheads="1"/>
              </p:cNvSpPr>
              <p:nvPr/>
            </p:nvSpPr>
            <p:spPr bwMode="auto">
              <a:xfrm>
                <a:off x="1149" y="1449"/>
                <a:ext cx="230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C</a:t>
                </a:r>
              </a:p>
            </p:txBody>
          </p:sp>
          <p:sp>
            <p:nvSpPr>
              <p:cNvPr id="153625" name="Rectangle 25"/>
              <p:cNvSpPr>
                <a:spLocks noChangeArrowheads="1"/>
              </p:cNvSpPr>
              <p:nvPr/>
            </p:nvSpPr>
            <p:spPr bwMode="auto">
              <a:xfrm>
                <a:off x="3597" y="1977"/>
                <a:ext cx="230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A</a:t>
                </a:r>
              </a:p>
            </p:txBody>
          </p:sp>
          <p:sp>
            <p:nvSpPr>
              <p:cNvPr id="153626" name="Rectangle 26"/>
              <p:cNvSpPr>
                <a:spLocks noChangeArrowheads="1"/>
              </p:cNvSpPr>
              <p:nvPr/>
            </p:nvSpPr>
            <p:spPr bwMode="auto">
              <a:xfrm>
                <a:off x="3597" y="2889"/>
                <a:ext cx="221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E</a:t>
                </a:r>
              </a:p>
            </p:txBody>
          </p:sp>
          <p:sp>
            <p:nvSpPr>
              <p:cNvPr id="153627" name="Oval 27"/>
              <p:cNvSpPr>
                <a:spLocks noChangeArrowheads="1"/>
              </p:cNvSpPr>
              <p:nvPr/>
            </p:nvSpPr>
            <p:spPr bwMode="auto">
              <a:xfrm>
                <a:off x="3552" y="2844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53628" name="Oval 28"/>
              <p:cNvSpPr>
                <a:spLocks noChangeArrowheads="1"/>
              </p:cNvSpPr>
              <p:nvPr/>
            </p:nvSpPr>
            <p:spPr bwMode="auto">
              <a:xfrm>
                <a:off x="3552" y="154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53610" name="Rectangle 10"/>
              <p:cNvSpPr>
                <a:spLocks noChangeArrowheads="1"/>
              </p:cNvSpPr>
              <p:nvPr/>
            </p:nvSpPr>
            <p:spPr bwMode="auto">
              <a:xfrm>
                <a:off x="1149" y="1833"/>
                <a:ext cx="230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D</a:t>
                </a:r>
              </a:p>
            </p:txBody>
          </p:sp>
        </p:grpSp>
        <p:sp>
          <p:nvSpPr>
            <p:cNvPr id="153631" name="Rectangle 31"/>
            <p:cNvSpPr>
              <a:spLocks noChangeArrowheads="1"/>
            </p:cNvSpPr>
            <p:nvPr/>
          </p:nvSpPr>
          <p:spPr bwMode="auto">
            <a:xfrm>
              <a:off x="0" y="2023"/>
              <a:ext cx="1526" cy="756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ffectLst/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b="1" dirty="0"/>
                <a:t>En q</a:t>
              </a:r>
              <a:r>
                <a:rPr lang="en-US" b="1" baseline="30000" dirty="0"/>
                <a:t>*</a:t>
              </a:r>
              <a:r>
                <a:rPr lang="en-US" b="1" dirty="0"/>
                <a:t>: IM = CM</a:t>
              </a:r>
            </a:p>
            <a:p>
              <a:pPr eaLnBrk="0" hangingPunct="0"/>
              <a:r>
                <a:rPr lang="en-US" b="1" dirty="0"/>
                <a:t>y P &lt; </a:t>
              </a:r>
              <a:r>
                <a:rPr lang="en-US" b="1" dirty="0" err="1"/>
                <a:t>CTMe</a:t>
              </a:r>
              <a:r>
                <a:rPr lang="en-US" b="1" dirty="0"/>
                <a:t>.</a:t>
              </a:r>
            </a:p>
            <a:p>
              <a:pPr eaLnBrk="0" hangingPunct="0"/>
              <a:r>
                <a:rPr lang="en-US" b="1" dirty="0" err="1"/>
                <a:t>Pérdidas</a:t>
              </a:r>
              <a:r>
                <a:rPr lang="en-US" b="1" dirty="0"/>
                <a:t> = (P- </a:t>
              </a:r>
              <a:r>
                <a:rPr lang="en-US" b="1" dirty="0" err="1"/>
                <a:t>CTMe</a:t>
              </a:r>
              <a:r>
                <a:rPr lang="en-US" b="1" dirty="0"/>
                <a:t>) x q </a:t>
              </a:r>
              <a:r>
                <a:rPr lang="en-US" b="1" baseline="30000" dirty="0"/>
                <a:t>*</a:t>
              </a:r>
              <a:r>
                <a:rPr lang="en-US" b="1" dirty="0"/>
                <a:t> o ABCD.</a:t>
              </a:r>
            </a:p>
          </p:txBody>
        </p:sp>
      </p:grpSp>
      <p:sp>
        <p:nvSpPr>
          <p:cNvPr id="153645" name="Rectangle 45"/>
          <p:cNvSpPr>
            <a:spLocks noChangeArrowheads="1"/>
          </p:cNvSpPr>
          <p:nvPr/>
        </p:nvSpPr>
        <p:spPr bwMode="auto">
          <a:xfrm>
            <a:off x="319088" y="1244600"/>
            <a:ext cx="1577975" cy="1003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2000" b="1"/>
              <a:t>Precio</a:t>
            </a:r>
          </a:p>
          <a:p>
            <a:pPr algn="r" eaLnBrk="0" hangingPunct="0"/>
            <a:r>
              <a:rPr lang="en-US" sz="2000" b="1"/>
              <a:t>(um</a:t>
            </a:r>
          </a:p>
          <a:p>
            <a:pPr algn="r" eaLnBrk="0" hangingPunct="0"/>
            <a:r>
              <a:rPr lang="en-US" sz="2000" b="1"/>
              <a:t>por unidad)</a:t>
            </a:r>
          </a:p>
        </p:txBody>
      </p:sp>
      <p:sp>
        <p:nvSpPr>
          <p:cNvPr id="153646" name="Rectangle 46"/>
          <p:cNvSpPr>
            <a:spLocks noChangeArrowheads="1"/>
          </p:cNvSpPr>
          <p:nvPr/>
        </p:nvSpPr>
        <p:spPr bwMode="auto">
          <a:xfrm>
            <a:off x="7294563" y="5854700"/>
            <a:ext cx="157956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Producción</a:t>
            </a:r>
          </a:p>
        </p:txBody>
      </p:sp>
      <p:sp>
        <p:nvSpPr>
          <p:cNvPr id="38" name="Rectangle 5"/>
          <p:cNvSpPr>
            <a:spLocks noGrp="1" noChangeArrowheads="1"/>
          </p:cNvSpPr>
          <p:nvPr>
            <p:ph type="title"/>
          </p:nvPr>
        </p:nvSpPr>
        <p:spPr>
          <a:xfrm>
            <a:off x="248855" y="182040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2.1. </a:t>
            </a:r>
            <a:r>
              <a:rPr lang="es-ES" sz="3200" dirty="0"/>
              <a:t>El óptimo de la producción y la curva de oferta de la empresa</a:t>
            </a:r>
            <a:endParaRPr lang="en-US" sz="3200" dirty="0"/>
          </a:p>
        </p:txBody>
      </p:sp>
      <p:pic>
        <p:nvPicPr>
          <p:cNvPr id="37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5"/>
          <a:stretch>
            <a:fillRect/>
          </a:stretch>
        </p:blipFill>
        <p:spPr>
          <a:xfrm>
            <a:off x="573314" y="2507343"/>
            <a:ext cx="304800" cy="304800"/>
          </a:xfrm>
          <a:prstGeom prst="rect">
            <a:avLst/>
          </a:prstGeom>
        </p:spPr>
      </p:pic>
      <p:pic>
        <p:nvPicPr>
          <p:cNvPr id="39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5"/>
          <a:stretch>
            <a:fillRect/>
          </a:stretch>
        </p:blipFill>
        <p:spPr>
          <a:xfrm>
            <a:off x="1444172" y="2478314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3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3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3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62048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audio>
              <p:cMediaNode>
                <p:cTn id="2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287458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audio>
              <p:cMediaNode>
                <p:cTn id="2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153629" grpId="0" animBg="1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21E7D-B3C1-469F-9019-D01586B06EDA}" type="slidenum">
              <a:rPr lang="es-ES"/>
              <a:pPr/>
              <a:t>2</a:t>
            </a:fld>
            <a:endParaRPr lang="es-ES"/>
          </a:p>
        </p:txBody>
      </p:sp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4000"/>
              <a:t>Objetivos del capítulo</a:t>
            </a:r>
          </a:p>
        </p:txBody>
      </p:sp>
      <p:sp>
        <p:nvSpPr>
          <p:cNvPr id="5089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73175"/>
            <a:ext cx="8229600" cy="4525963"/>
          </a:xfrm>
        </p:spPr>
        <p:txBody>
          <a:bodyPr/>
          <a:lstStyle/>
          <a:p>
            <a:pPr algn="just"/>
            <a:r>
              <a:rPr lang="es-ES" sz="2400" dirty="0"/>
              <a:t>Conocer qué es un mercado de competencia perfecta y las características de la industria perfectamente competitiva.</a:t>
            </a:r>
          </a:p>
          <a:p>
            <a:pPr algn="just"/>
            <a:r>
              <a:rPr lang="es-ES" sz="2400" dirty="0"/>
              <a:t>Comprender cómo un productor precio-aceptante decide la cantidad que va a producir para maximizar su beneficio.</a:t>
            </a:r>
          </a:p>
          <a:p>
            <a:pPr algn="just"/>
            <a:r>
              <a:rPr lang="es-ES" sz="2400" dirty="0"/>
              <a:t>Analizar qué determina la oferta de la industria tanto a corto como a largo plazo.</a:t>
            </a:r>
          </a:p>
          <a:p>
            <a:pPr algn="just"/>
            <a:r>
              <a:rPr lang="es-ES" sz="2400" dirty="0"/>
              <a:t>Entender por qué el equilibrio a largo plazo en una industria perfectamente competitiva es un equilibrio eficiente.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B0AC-14BF-4C1F-BD22-3B85A19C845C}" type="slidenum">
              <a:rPr lang="es-ES"/>
              <a:pPr/>
              <a:t>20</a:t>
            </a:fld>
            <a:endParaRPr lang="es-ES"/>
          </a:p>
        </p:txBody>
      </p:sp>
      <p:sp>
        <p:nvSpPr>
          <p:cNvPr id="15565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565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5565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85195" y="1950615"/>
            <a:ext cx="8484243" cy="4224338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90000"/>
              </a:lnSpc>
              <a:spcBef>
                <a:spcPct val="70000"/>
              </a:spcBef>
            </a:pPr>
            <a:r>
              <a:rPr lang="en-US" sz="2800" dirty="0"/>
              <a:t>Los </a:t>
            </a:r>
            <a:r>
              <a:rPr lang="en-US" sz="2800" dirty="0" err="1"/>
              <a:t>beneficios</a:t>
            </a:r>
            <a:r>
              <a:rPr lang="en-US" sz="2800" dirty="0"/>
              <a:t> se </a:t>
            </a:r>
            <a:r>
              <a:rPr lang="en-US" sz="2800" dirty="0" err="1"/>
              <a:t>maximizan</a:t>
            </a:r>
            <a:r>
              <a:rPr lang="en-US" sz="2800" dirty="0"/>
              <a:t> </a:t>
            </a:r>
            <a:r>
              <a:rPr lang="en-US" sz="2800" dirty="0" err="1"/>
              <a:t>cuando</a:t>
            </a:r>
            <a:r>
              <a:rPr lang="en-US" sz="2800" dirty="0"/>
              <a:t>: CM=IM</a:t>
            </a:r>
            <a:r>
              <a:rPr lang="en-US" sz="2800" i="1" dirty="0"/>
              <a:t>.</a:t>
            </a:r>
          </a:p>
          <a:p>
            <a:pPr algn="just">
              <a:lnSpc>
                <a:spcPct val="90000"/>
              </a:lnSpc>
              <a:spcBef>
                <a:spcPct val="70000"/>
              </a:spcBef>
            </a:pPr>
            <a:r>
              <a:rPr lang="en-US" sz="2800" dirty="0"/>
              <a:t>Para el </a:t>
            </a:r>
            <a:r>
              <a:rPr lang="en-US" sz="2800" dirty="0" err="1"/>
              <a:t>nivel</a:t>
            </a:r>
            <a:r>
              <a:rPr lang="en-US" sz="2800" dirty="0"/>
              <a:t> de </a:t>
            </a:r>
            <a:r>
              <a:rPr lang="en-US" sz="2800" dirty="0" err="1"/>
              <a:t>producción</a:t>
            </a:r>
            <a:r>
              <a:rPr lang="en-US" sz="2800" dirty="0"/>
              <a:t> </a:t>
            </a:r>
            <a:r>
              <a:rPr lang="en-US" sz="2800" dirty="0" err="1"/>
              <a:t>maximizador</a:t>
            </a:r>
            <a:r>
              <a:rPr lang="en-US" sz="2800" dirty="0"/>
              <a:t> de </a:t>
            </a:r>
            <a:r>
              <a:rPr lang="en-US" sz="2800" dirty="0" smtClean="0"/>
              <a:t>B:</a:t>
            </a:r>
            <a:endParaRPr lang="en-US" sz="2800" dirty="0"/>
          </a:p>
          <a:p>
            <a:pPr lvl="1" algn="just">
              <a:lnSpc>
                <a:spcPct val="90000"/>
              </a:lnSpc>
              <a:spcBef>
                <a:spcPct val="70000"/>
              </a:spcBef>
            </a:pPr>
            <a:r>
              <a:rPr lang="en-US" sz="2400" dirty="0"/>
              <a:t>Si P &gt; </a:t>
            </a:r>
            <a:r>
              <a:rPr lang="en-US" sz="2400" dirty="0" err="1"/>
              <a:t>CTMe</a:t>
            </a:r>
            <a:r>
              <a:rPr lang="en-US" sz="2400" dirty="0"/>
              <a:t>, la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obtiene</a:t>
            </a:r>
            <a:r>
              <a:rPr lang="en-US" sz="2400" dirty="0"/>
              <a:t> </a:t>
            </a:r>
            <a:r>
              <a:rPr lang="en-US" sz="2400" dirty="0" err="1"/>
              <a:t>beneficios</a:t>
            </a:r>
            <a:r>
              <a:rPr lang="en-US" sz="2400" dirty="0"/>
              <a:t>.</a:t>
            </a:r>
          </a:p>
          <a:p>
            <a:pPr lvl="1" algn="just">
              <a:lnSpc>
                <a:spcPct val="90000"/>
              </a:lnSpc>
              <a:spcBef>
                <a:spcPct val="70000"/>
              </a:spcBef>
            </a:pPr>
            <a:r>
              <a:rPr lang="en-US" sz="2400" dirty="0"/>
              <a:t>Si </a:t>
            </a:r>
            <a:r>
              <a:rPr lang="en-US" sz="2400" dirty="0" err="1"/>
              <a:t>CVMe</a:t>
            </a:r>
            <a:r>
              <a:rPr lang="en-US" sz="2400" dirty="0"/>
              <a:t> &lt; P &lt; </a:t>
            </a:r>
            <a:r>
              <a:rPr lang="en-US" sz="2400" dirty="0" err="1"/>
              <a:t>CTMe</a:t>
            </a:r>
            <a:r>
              <a:rPr lang="en-US" sz="2400" dirty="0"/>
              <a:t>, la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debe</a:t>
            </a:r>
            <a:r>
              <a:rPr lang="en-US" sz="2400" dirty="0"/>
              <a:t> </a:t>
            </a:r>
            <a:r>
              <a:rPr lang="en-US" sz="2400" dirty="0" err="1"/>
              <a:t>producir</a:t>
            </a:r>
            <a:r>
              <a:rPr lang="en-US" sz="2400" dirty="0"/>
              <a:t> con </a:t>
            </a:r>
            <a:r>
              <a:rPr lang="en-US" sz="2400" dirty="0" err="1"/>
              <a:t>pérdidas</a:t>
            </a:r>
            <a:r>
              <a:rPr lang="en-US" sz="2400" dirty="0"/>
              <a:t>, </a:t>
            </a:r>
            <a:r>
              <a:rPr lang="en-US" sz="2400" dirty="0" err="1"/>
              <a:t>porque</a:t>
            </a:r>
            <a:r>
              <a:rPr lang="en-US" sz="2400" dirty="0"/>
              <a:t> al </a:t>
            </a:r>
            <a:r>
              <a:rPr lang="en-US" sz="2400" dirty="0" err="1"/>
              <a:t>menos</a:t>
            </a:r>
            <a:r>
              <a:rPr lang="en-US" sz="2400" dirty="0"/>
              <a:t> </a:t>
            </a:r>
            <a:r>
              <a:rPr lang="en-US" sz="2400" dirty="0" err="1"/>
              <a:t>cubre</a:t>
            </a:r>
            <a:r>
              <a:rPr lang="en-US" sz="2400" dirty="0"/>
              <a:t> los </a:t>
            </a:r>
            <a:r>
              <a:rPr lang="en-US" sz="2400" dirty="0" err="1"/>
              <a:t>costes</a:t>
            </a:r>
            <a:r>
              <a:rPr lang="en-US" sz="2400" dirty="0"/>
              <a:t> variables. (P=</a:t>
            </a:r>
            <a:r>
              <a:rPr lang="en-US" sz="2400" dirty="0" err="1"/>
              <a:t>mínimo</a:t>
            </a:r>
            <a:r>
              <a:rPr lang="en-US" sz="2400" dirty="0"/>
              <a:t> </a:t>
            </a:r>
            <a:r>
              <a:rPr lang="en-US" sz="2400" dirty="0" err="1"/>
              <a:t>CVMe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3300"/>
                </a:solidFill>
              </a:rPr>
              <a:t>punto</a:t>
            </a:r>
            <a:r>
              <a:rPr lang="en-US" sz="2400" dirty="0">
                <a:solidFill>
                  <a:srgbClr val="FF3300"/>
                </a:solidFill>
              </a:rPr>
              <a:t> de </a:t>
            </a:r>
            <a:r>
              <a:rPr lang="en-US" sz="2400" dirty="0" err="1">
                <a:solidFill>
                  <a:srgbClr val="FF3300"/>
                </a:solidFill>
              </a:rPr>
              <a:t>cierre</a:t>
            </a:r>
            <a:r>
              <a:rPr lang="en-US" sz="2400" dirty="0"/>
              <a:t>)</a:t>
            </a:r>
          </a:p>
          <a:p>
            <a:pPr lvl="1" algn="just">
              <a:lnSpc>
                <a:spcPct val="90000"/>
              </a:lnSpc>
              <a:spcBef>
                <a:spcPct val="70000"/>
              </a:spcBef>
            </a:pPr>
            <a:r>
              <a:rPr lang="en-US" sz="2400" dirty="0"/>
              <a:t>Si P &lt; </a:t>
            </a:r>
            <a:r>
              <a:rPr lang="en-US" sz="2400" dirty="0" err="1"/>
              <a:t>CVMe</a:t>
            </a:r>
            <a:r>
              <a:rPr lang="en-US" sz="2400" dirty="0"/>
              <a:t> &lt; </a:t>
            </a:r>
            <a:r>
              <a:rPr lang="en-US" sz="2400" dirty="0" err="1"/>
              <a:t>CTMe</a:t>
            </a:r>
            <a:r>
              <a:rPr lang="en-US" sz="2400" dirty="0"/>
              <a:t>,</a:t>
            </a:r>
            <a:r>
              <a:rPr lang="en-US" sz="2400" i="1" dirty="0"/>
              <a:t> </a:t>
            </a:r>
            <a:r>
              <a:rPr lang="en-US" sz="2400" dirty="0"/>
              <a:t>la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debe</a:t>
            </a:r>
            <a:r>
              <a:rPr lang="en-US" sz="2400" dirty="0"/>
              <a:t> </a:t>
            </a:r>
            <a:r>
              <a:rPr lang="en-US" sz="2400" dirty="0" err="1"/>
              <a:t>cerrar</a:t>
            </a:r>
            <a:r>
              <a:rPr lang="en-US" sz="2400" dirty="0"/>
              <a:t>. </a:t>
            </a:r>
          </a:p>
        </p:txBody>
      </p:sp>
      <p:sp>
        <p:nvSpPr>
          <p:cNvPr id="155656" name="Rectangle 8"/>
          <p:cNvSpPr>
            <a:spLocks noGrp="1" noChangeArrowheads="1"/>
          </p:cNvSpPr>
          <p:nvPr>
            <p:ph type="title"/>
          </p:nvPr>
        </p:nvSpPr>
        <p:spPr>
          <a:xfrm>
            <a:off x="507337" y="761659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 smtClean="0"/>
              <a:t>2.1. </a:t>
            </a:r>
            <a:r>
              <a:rPr lang="es-ES" sz="3600" dirty="0"/>
              <a:t>El óptimo de la producción y la curva de oferta de la empresa</a:t>
            </a:r>
            <a:endParaRPr lang="en-US" sz="3200" dirty="0"/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8019143" y="20574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32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6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7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8203E-DF96-4914-9D89-FB8C9ECF4F57}" type="slidenum">
              <a:rPr lang="es-ES"/>
              <a:pPr/>
              <a:t>21</a:t>
            </a:fld>
            <a:endParaRPr lang="es-ES"/>
          </a:p>
        </p:txBody>
      </p:sp>
      <p:sp>
        <p:nvSpPr>
          <p:cNvPr id="453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3600" dirty="0" smtClean="0"/>
              <a:t>2.1. </a:t>
            </a:r>
            <a:r>
              <a:rPr lang="es-ES" sz="3600" dirty="0"/>
              <a:t>El óptimo de la producción y la curva de oferta de la empresa </a:t>
            </a:r>
          </a:p>
        </p:txBody>
      </p:sp>
      <p:sp>
        <p:nvSpPr>
          <p:cNvPr id="45363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8088313" cy="1100138"/>
          </a:xfrm>
        </p:spPr>
        <p:txBody>
          <a:bodyPr/>
          <a:lstStyle/>
          <a:p>
            <a:pPr algn="just"/>
            <a:r>
              <a:rPr lang="es-ES" sz="2800" dirty="0"/>
              <a:t>Las condiciones analíticas para maximizar beneficios en competencia perfecta:</a:t>
            </a:r>
          </a:p>
        </p:txBody>
      </p:sp>
      <p:graphicFrame>
        <p:nvGraphicFramePr>
          <p:cNvPr id="453636" name="Object 4"/>
          <p:cNvGraphicFramePr>
            <a:graphicFrameLocks noChangeAspect="1"/>
          </p:cNvGraphicFramePr>
          <p:nvPr>
            <p:ph sz="quarter" idx="2"/>
          </p:nvPr>
        </p:nvGraphicFramePr>
        <p:xfrm>
          <a:off x="960798" y="2946399"/>
          <a:ext cx="7037308" cy="2186265"/>
        </p:xfrm>
        <a:graphic>
          <a:graphicData uri="http://schemas.openxmlformats.org/presentationml/2006/ole">
            <p:oleObj spid="_x0000_s453636" name="Ecuación" r:id="rId4" imgW="3555720" imgH="1104840" progId="Equation.3">
              <p:embed/>
            </p:oleObj>
          </a:graphicData>
        </a:graphic>
      </p:graphicFrame>
      <p:graphicFrame>
        <p:nvGraphicFramePr>
          <p:cNvPr id="453637" name="Object 5"/>
          <p:cNvGraphicFramePr>
            <a:graphicFrameLocks noChangeAspect="1"/>
          </p:cNvGraphicFramePr>
          <p:nvPr/>
        </p:nvGraphicFramePr>
        <p:xfrm>
          <a:off x="4514850" y="3306536"/>
          <a:ext cx="114300" cy="215900"/>
        </p:xfrm>
        <a:graphic>
          <a:graphicData uri="http://schemas.openxmlformats.org/presentationml/2006/ole">
            <p:oleObj spid="_x0000_s453637" name="Ecuación" r:id="rId5" imgW="114120" imgH="21564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185195" y="6245225"/>
            <a:ext cx="8113853" cy="476250"/>
          </a:xfrm>
        </p:spPr>
        <p:txBody>
          <a:bodyPr/>
          <a:lstStyle/>
          <a:p>
            <a:r>
              <a:rPr lang="es-ES" sz="2400" i="1" dirty="0" smtClean="0"/>
              <a:t>Figura 4</a:t>
            </a:r>
            <a:r>
              <a:rPr lang="es-ES" sz="2400" dirty="0" smtClean="0"/>
              <a:t>. Producción óptima para diferentes precios.</a:t>
            </a:r>
            <a:endParaRPr lang="es-ES" sz="2400" dirty="0"/>
          </a:p>
        </p:txBody>
      </p:sp>
      <p:sp>
        <p:nvSpPr>
          <p:cNvPr id="40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87335-3627-4B63-A76E-27444A34D097}" type="slidenum">
              <a:rPr lang="es-ES"/>
              <a:pPr/>
              <a:t>22</a:t>
            </a:fld>
            <a:endParaRPr lang="es-ES"/>
          </a:p>
        </p:txBody>
      </p:sp>
      <p:sp>
        <p:nvSpPr>
          <p:cNvPr id="16793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7939" name="Rectangle 3"/>
          <p:cNvSpPr>
            <a:spLocks noChangeArrowheads="1"/>
          </p:cNvSpPr>
          <p:nvPr/>
        </p:nvSpPr>
        <p:spPr bwMode="auto">
          <a:xfrm>
            <a:off x="3276600" y="64008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7940" name="Rectangle 4"/>
          <p:cNvSpPr>
            <a:spLocks noGrp="1" noChangeArrowheads="1"/>
          </p:cNvSpPr>
          <p:nvPr>
            <p:ph type="title"/>
          </p:nvPr>
        </p:nvSpPr>
        <p:spPr>
          <a:xfrm>
            <a:off x="550863" y="295275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2.1. </a:t>
            </a:r>
            <a:r>
              <a:rPr lang="es-ES" sz="3200" dirty="0"/>
              <a:t>El óptimo de la producción y la curva de oferta de la </a:t>
            </a:r>
            <a:r>
              <a:rPr lang="es-ES" sz="3200" dirty="0" smtClean="0"/>
              <a:t>empresa</a:t>
            </a:r>
            <a:endParaRPr lang="en-US" sz="3200" dirty="0"/>
          </a:p>
        </p:txBody>
      </p:sp>
      <p:sp>
        <p:nvSpPr>
          <p:cNvPr id="167941" name="Rectangle 5"/>
          <p:cNvSpPr>
            <a:spLocks noChangeArrowheads="1"/>
          </p:cNvSpPr>
          <p:nvPr/>
        </p:nvSpPr>
        <p:spPr bwMode="auto">
          <a:xfrm>
            <a:off x="3140075" y="64008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7942" name="Line 6"/>
          <p:cNvSpPr>
            <a:spLocks noChangeShapeType="1"/>
          </p:cNvSpPr>
          <p:nvPr/>
        </p:nvSpPr>
        <p:spPr bwMode="auto">
          <a:xfrm>
            <a:off x="2209800" y="1716088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7943" name="Line 7"/>
          <p:cNvSpPr>
            <a:spLocks noChangeShapeType="1"/>
          </p:cNvSpPr>
          <p:nvPr/>
        </p:nvSpPr>
        <p:spPr bwMode="auto">
          <a:xfrm>
            <a:off x="2203450" y="5972175"/>
            <a:ext cx="5140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7944" name="Rectangle 8"/>
          <p:cNvSpPr>
            <a:spLocks noChangeArrowheads="1"/>
          </p:cNvSpPr>
          <p:nvPr/>
        </p:nvSpPr>
        <p:spPr bwMode="auto">
          <a:xfrm>
            <a:off x="846138" y="1477963"/>
            <a:ext cx="1355725" cy="8223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  <a:p>
            <a:pPr algn="r" eaLnBrk="0" hangingPunct="0"/>
            <a:r>
              <a:rPr lang="en-US" sz="1600" b="1"/>
              <a:t>(dólares por</a:t>
            </a:r>
          </a:p>
          <a:p>
            <a:pPr algn="r" eaLnBrk="0" hangingPunct="0"/>
            <a:r>
              <a:rPr lang="en-US" sz="1600" b="1"/>
              <a:t>unidad)</a:t>
            </a:r>
          </a:p>
        </p:txBody>
      </p:sp>
      <p:sp>
        <p:nvSpPr>
          <p:cNvPr id="167946" name="Rectangle 10"/>
          <p:cNvSpPr>
            <a:spLocks noChangeArrowheads="1"/>
          </p:cNvSpPr>
          <p:nvPr/>
        </p:nvSpPr>
        <p:spPr bwMode="auto">
          <a:xfrm>
            <a:off x="7308850" y="5891213"/>
            <a:ext cx="129698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  <a:endParaRPr lang="en-US" sz="2000" b="1"/>
          </a:p>
        </p:txBody>
      </p:sp>
      <p:grpSp>
        <p:nvGrpSpPr>
          <p:cNvPr id="167967" name="Group 31"/>
          <p:cNvGrpSpPr>
            <a:grpSpLocks/>
          </p:cNvGrpSpPr>
          <p:nvPr/>
        </p:nvGrpSpPr>
        <p:grpSpPr bwMode="auto">
          <a:xfrm>
            <a:off x="2509838" y="2509838"/>
            <a:ext cx="4919662" cy="3008312"/>
            <a:chOff x="1581" y="1581"/>
            <a:chExt cx="3099" cy="1895"/>
          </a:xfrm>
        </p:grpSpPr>
        <p:sp>
          <p:nvSpPr>
            <p:cNvPr id="167945" name="Rectangle 9"/>
            <p:cNvSpPr>
              <a:spLocks noChangeArrowheads="1"/>
            </p:cNvSpPr>
            <p:nvPr/>
          </p:nvSpPr>
          <p:spPr bwMode="auto">
            <a:xfrm>
              <a:off x="4317" y="1581"/>
              <a:ext cx="363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CM</a:t>
              </a:r>
            </a:p>
          </p:txBody>
        </p:sp>
        <p:sp>
          <p:nvSpPr>
            <p:cNvPr id="167947" name="Freeform 11"/>
            <p:cNvSpPr>
              <a:spLocks/>
            </p:cNvSpPr>
            <p:nvPr/>
          </p:nvSpPr>
          <p:spPr bwMode="auto">
            <a:xfrm>
              <a:off x="1581" y="1874"/>
              <a:ext cx="2933" cy="1602"/>
            </a:xfrm>
            <a:custGeom>
              <a:avLst/>
              <a:gdLst/>
              <a:ahLst/>
              <a:cxnLst>
                <a:cxn ang="0">
                  <a:pos x="0" y="672"/>
                </a:cxn>
                <a:cxn ang="0">
                  <a:pos x="145" y="901"/>
                </a:cxn>
                <a:cxn ang="0">
                  <a:pos x="217" y="1008"/>
                </a:cxn>
                <a:cxn ang="0">
                  <a:pos x="289" y="1114"/>
                </a:cxn>
                <a:cxn ang="0">
                  <a:pos x="361" y="1209"/>
                </a:cxn>
                <a:cxn ang="0">
                  <a:pos x="434" y="1298"/>
                </a:cxn>
                <a:cxn ang="0">
                  <a:pos x="506" y="1377"/>
                </a:cxn>
                <a:cxn ang="0">
                  <a:pos x="578" y="1438"/>
                </a:cxn>
                <a:cxn ang="0">
                  <a:pos x="650" y="1489"/>
                </a:cxn>
                <a:cxn ang="0">
                  <a:pos x="715" y="1528"/>
                </a:cxn>
                <a:cxn ang="0">
                  <a:pos x="787" y="1561"/>
                </a:cxn>
                <a:cxn ang="0">
                  <a:pos x="852" y="1584"/>
                </a:cxn>
                <a:cxn ang="0">
                  <a:pos x="925" y="1595"/>
                </a:cxn>
                <a:cxn ang="0">
                  <a:pos x="997" y="1601"/>
                </a:cxn>
                <a:cxn ang="0">
                  <a:pos x="1076" y="1595"/>
                </a:cxn>
                <a:cxn ang="0">
                  <a:pos x="1156" y="1584"/>
                </a:cxn>
                <a:cxn ang="0">
                  <a:pos x="1242" y="1567"/>
                </a:cxn>
                <a:cxn ang="0">
                  <a:pos x="1336" y="1545"/>
                </a:cxn>
                <a:cxn ang="0">
                  <a:pos x="1437" y="1517"/>
                </a:cxn>
                <a:cxn ang="0">
                  <a:pos x="1538" y="1478"/>
                </a:cxn>
                <a:cxn ang="0">
                  <a:pos x="1647" y="1427"/>
                </a:cxn>
                <a:cxn ang="0">
                  <a:pos x="1755" y="1366"/>
                </a:cxn>
                <a:cxn ang="0">
                  <a:pos x="1863" y="1287"/>
                </a:cxn>
                <a:cxn ang="0">
                  <a:pos x="1972" y="1198"/>
                </a:cxn>
                <a:cxn ang="0">
                  <a:pos x="2087" y="1091"/>
                </a:cxn>
                <a:cxn ang="0">
                  <a:pos x="2203" y="963"/>
                </a:cxn>
                <a:cxn ang="0">
                  <a:pos x="2318" y="828"/>
                </a:cxn>
                <a:cxn ang="0">
                  <a:pos x="2441" y="677"/>
                </a:cxn>
                <a:cxn ang="0">
                  <a:pos x="2564" y="515"/>
                </a:cxn>
                <a:cxn ang="0">
                  <a:pos x="2686" y="347"/>
                </a:cxn>
                <a:cxn ang="0">
                  <a:pos x="2932" y="0"/>
                </a:cxn>
              </a:cxnLst>
              <a:rect l="0" t="0" r="r" b="b"/>
              <a:pathLst>
                <a:path w="2933" h="1602">
                  <a:moveTo>
                    <a:pt x="0" y="672"/>
                  </a:moveTo>
                  <a:lnTo>
                    <a:pt x="145" y="901"/>
                  </a:lnTo>
                  <a:lnTo>
                    <a:pt x="217" y="1008"/>
                  </a:lnTo>
                  <a:lnTo>
                    <a:pt x="289" y="1114"/>
                  </a:lnTo>
                  <a:lnTo>
                    <a:pt x="361" y="1209"/>
                  </a:lnTo>
                  <a:lnTo>
                    <a:pt x="434" y="1298"/>
                  </a:lnTo>
                  <a:lnTo>
                    <a:pt x="506" y="1377"/>
                  </a:lnTo>
                  <a:lnTo>
                    <a:pt x="578" y="1438"/>
                  </a:lnTo>
                  <a:lnTo>
                    <a:pt x="650" y="1489"/>
                  </a:lnTo>
                  <a:lnTo>
                    <a:pt x="715" y="1528"/>
                  </a:lnTo>
                  <a:lnTo>
                    <a:pt x="787" y="1561"/>
                  </a:lnTo>
                  <a:lnTo>
                    <a:pt x="852" y="1584"/>
                  </a:lnTo>
                  <a:lnTo>
                    <a:pt x="925" y="1595"/>
                  </a:lnTo>
                  <a:lnTo>
                    <a:pt x="997" y="1601"/>
                  </a:lnTo>
                  <a:lnTo>
                    <a:pt x="1076" y="1595"/>
                  </a:lnTo>
                  <a:lnTo>
                    <a:pt x="1156" y="1584"/>
                  </a:lnTo>
                  <a:lnTo>
                    <a:pt x="1242" y="1567"/>
                  </a:lnTo>
                  <a:lnTo>
                    <a:pt x="1336" y="1545"/>
                  </a:lnTo>
                  <a:lnTo>
                    <a:pt x="1437" y="1517"/>
                  </a:lnTo>
                  <a:lnTo>
                    <a:pt x="1538" y="1478"/>
                  </a:lnTo>
                  <a:lnTo>
                    <a:pt x="1647" y="1427"/>
                  </a:lnTo>
                  <a:lnTo>
                    <a:pt x="1755" y="1366"/>
                  </a:lnTo>
                  <a:lnTo>
                    <a:pt x="1863" y="1287"/>
                  </a:lnTo>
                  <a:lnTo>
                    <a:pt x="1972" y="1198"/>
                  </a:lnTo>
                  <a:lnTo>
                    <a:pt x="2087" y="1091"/>
                  </a:lnTo>
                  <a:lnTo>
                    <a:pt x="2203" y="963"/>
                  </a:lnTo>
                  <a:lnTo>
                    <a:pt x="2318" y="828"/>
                  </a:lnTo>
                  <a:lnTo>
                    <a:pt x="2441" y="677"/>
                  </a:lnTo>
                  <a:lnTo>
                    <a:pt x="2564" y="515"/>
                  </a:lnTo>
                  <a:lnTo>
                    <a:pt x="2686" y="347"/>
                  </a:lnTo>
                  <a:lnTo>
                    <a:pt x="2932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167966" name="Group 30"/>
          <p:cNvGrpSpPr>
            <a:grpSpLocks/>
          </p:cNvGrpSpPr>
          <p:nvPr/>
        </p:nvGrpSpPr>
        <p:grpSpPr bwMode="auto">
          <a:xfrm>
            <a:off x="3198813" y="2890838"/>
            <a:ext cx="5303837" cy="2112962"/>
            <a:chOff x="2015" y="1821"/>
            <a:chExt cx="3341" cy="1331"/>
          </a:xfrm>
        </p:grpSpPr>
        <p:sp>
          <p:nvSpPr>
            <p:cNvPr id="167948" name="Freeform 12"/>
            <p:cNvSpPr>
              <a:spLocks/>
            </p:cNvSpPr>
            <p:nvPr/>
          </p:nvSpPr>
          <p:spPr bwMode="auto">
            <a:xfrm>
              <a:off x="2015" y="2354"/>
              <a:ext cx="2774" cy="798"/>
            </a:xfrm>
            <a:custGeom>
              <a:avLst/>
              <a:gdLst/>
              <a:ahLst/>
              <a:cxnLst>
                <a:cxn ang="0">
                  <a:pos x="0" y="97"/>
                </a:cxn>
                <a:cxn ang="0">
                  <a:pos x="46" y="132"/>
                </a:cxn>
                <a:cxn ang="0">
                  <a:pos x="99" y="178"/>
                </a:cxn>
                <a:cxn ang="0">
                  <a:pos x="168" y="234"/>
                </a:cxn>
                <a:cxn ang="0">
                  <a:pos x="245" y="294"/>
                </a:cxn>
                <a:cxn ang="0">
                  <a:pos x="406" y="416"/>
                </a:cxn>
                <a:cxn ang="0">
                  <a:pos x="490" y="472"/>
                </a:cxn>
                <a:cxn ang="0">
                  <a:pos x="567" y="518"/>
                </a:cxn>
                <a:cxn ang="0">
                  <a:pos x="720" y="599"/>
                </a:cxn>
                <a:cxn ang="0">
                  <a:pos x="888" y="675"/>
                </a:cxn>
                <a:cxn ang="0">
                  <a:pos x="965" y="710"/>
                </a:cxn>
                <a:cxn ang="0">
                  <a:pos x="1049" y="736"/>
                </a:cxn>
                <a:cxn ang="0">
                  <a:pos x="1126" y="761"/>
                </a:cxn>
                <a:cxn ang="0">
                  <a:pos x="1203" y="776"/>
                </a:cxn>
                <a:cxn ang="0">
                  <a:pos x="1279" y="787"/>
                </a:cxn>
                <a:cxn ang="0">
                  <a:pos x="1348" y="797"/>
                </a:cxn>
                <a:cxn ang="0">
                  <a:pos x="1478" y="797"/>
                </a:cxn>
                <a:cxn ang="0">
                  <a:pos x="1616" y="776"/>
                </a:cxn>
                <a:cxn ang="0">
                  <a:pos x="1754" y="746"/>
                </a:cxn>
                <a:cxn ang="0">
                  <a:pos x="1823" y="721"/>
                </a:cxn>
                <a:cxn ang="0">
                  <a:pos x="1900" y="695"/>
                </a:cxn>
                <a:cxn ang="0">
                  <a:pos x="2053" y="624"/>
                </a:cxn>
                <a:cxn ang="0">
                  <a:pos x="2198" y="543"/>
                </a:cxn>
                <a:cxn ang="0">
                  <a:pos x="2336" y="452"/>
                </a:cxn>
                <a:cxn ang="0">
                  <a:pos x="2398" y="401"/>
                </a:cxn>
                <a:cxn ang="0">
                  <a:pos x="2467" y="345"/>
                </a:cxn>
                <a:cxn ang="0">
                  <a:pos x="2581" y="213"/>
                </a:cxn>
                <a:cxn ang="0">
                  <a:pos x="2643" y="152"/>
                </a:cxn>
                <a:cxn ang="0">
                  <a:pos x="2689" y="91"/>
                </a:cxn>
                <a:cxn ang="0">
                  <a:pos x="2735" y="41"/>
                </a:cxn>
                <a:cxn ang="0">
                  <a:pos x="2773" y="0"/>
                </a:cxn>
              </a:cxnLst>
              <a:rect l="0" t="0" r="r" b="b"/>
              <a:pathLst>
                <a:path w="2774" h="798">
                  <a:moveTo>
                    <a:pt x="0" y="97"/>
                  </a:moveTo>
                  <a:lnTo>
                    <a:pt x="46" y="132"/>
                  </a:lnTo>
                  <a:lnTo>
                    <a:pt x="99" y="178"/>
                  </a:lnTo>
                  <a:lnTo>
                    <a:pt x="168" y="234"/>
                  </a:lnTo>
                  <a:lnTo>
                    <a:pt x="245" y="294"/>
                  </a:lnTo>
                  <a:lnTo>
                    <a:pt x="406" y="416"/>
                  </a:lnTo>
                  <a:lnTo>
                    <a:pt x="490" y="472"/>
                  </a:lnTo>
                  <a:lnTo>
                    <a:pt x="567" y="518"/>
                  </a:lnTo>
                  <a:lnTo>
                    <a:pt x="720" y="599"/>
                  </a:lnTo>
                  <a:lnTo>
                    <a:pt x="888" y="675"/>
                  </a:lnTo>
                  <a:lnTo>
                    <a:pt x="965" y="710"/>
                  </a:lnTo>
                  <a:lnTo>
                    <a:pt x="1049" y="736"/>
                  </a:lnTo>
                  <a:lnTo>
                    <a:pt x="1126" y="761"/>
                  </a:lnTo>
                  <a:lnTo>
                    <a:pt x="1203" y="776"/>
                  </a:lnTo>
                  <a:lnTo>
                    <a:pt x="1279" y="787"/>
                  </a:lnTo>
                  <a:lnTo>
                    <a:pt x="1348" y="797"/>
                  </a:lnTo>
                  <a:lnTo>
                    <a:pt x="1478" y="797"/>
                  </a:lnTo>
                  <a:lnTo>
                    <a:pt x="1616" y="776"/>
                  </a:lnTo>
                  <a:lnTo>
                    <a:pt x="1754" y="746"/>
                  </a:lnTo>
                  <a:lnTo>
                    <a:pt x="1823" y="721"/>
                  </a:lnTo>
                  <a:lnTo>
                    <a:pt x="1900" y="695"/>
                  </a:lnTo>
                  <a:lnTo>
                    <a:pt x="2053" y="624"/>
                  </a:lnTo>
                  <a:lnTo>
                    <a:pt x="2198" y="543"/>
                  </a:lnTo>
                  <a:lnTo>
                    <a:pt x="2336" y="452"/>
                  </a:lnTo>
                  <a:lnTo>
                    <a:pt x="2398" y="401"/>
                  </a:lnTo>
                  <a:lnTo>
                    <a:pt x="2467" y="345"/>
                  </a:lnTo>
                  <a:lnTo>
                    <a:pt x="2581" y="213"/>
                  </a:lnTo>
                  <a:lnTo>
                    <a:pt x="2643" y="152"/>
                  </a:lnTo>
                  <a:lnTo>
                    <a:pt x="2689" y="91"/>
                  </a:lnTo>
                  <a:lnTo>
                    <a:pt x="2735" y="41"/>
                  </a:lnTo>
                  <a:lnTo>
                    <a:pt x="2773" y="0"/>
                  </a:lnTo>
                </a:path>
              </a:pathLst>
            </a:custGeom>
            <a:noFill/>
            <a:ln w="50800" cap="rnd" cmpd="sng">
              <a:solidFill>
                <a:srgbClr val="0033C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167949" name="Freeform 13"/>
            <p:cNvSpPr>
              <a:spLocks/>
            </p:cNvSpPr>
            <p:nvPr/>
          </p:nvSpPr>
          <p:spPr bwMode="auto">
            <a:xfrm>
              <a:off x="2268" y="1915"/>
              <a:ext cx="2521" cy="77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3" y="26"/>
                </a:cxn>
                <a:cxn ang="0">
                  <a:pos x="61" y="56"/>
                </a:cxn>
                <a:cxn ang="0">
                  <a:pos x="99" y="95"/>
                </a:cxn>
                <a:cxn ang="0">
                  <a:pos x="137" y="139"/>
                </a:cxn>
                <a:cxn ang="0">
                  <a:pos x="245" y="229"/>
                </a:cxn>
                <a:cxn ang="0">
                  <a:pos x="360" y="324"/>
                </a:cxn>
                <a:cxn ang="0">
                  <a:pos x="429" y="372"/>
                </a:cxn>
                <a:cxn ang="0">
                  <a:pos x="505" y="424"/>
                </a:cxn>
                <a:cxn ang="0">
                  <a:pos x="681" y="536"/>
                </a:cxn>
                <a:cxn ang="0">
                  <a:pos x="766" y="588"/>
                </a:cxn>
                <a:cxn ang="0">
                  <a:pos x="858" y="640"/>
                </a:cxn>
                <a:cxn ang="0">
                  <a:pos x="942" y="679"/>
                </a:cxn>
                <a:cxn ang="0">
                  <a:pos x="1026" y="714"/>
                </a:cxn>
                <a:cxn ang="0">
                  <a:pos x="1103" y="739"/>
                </a:cxn>
                <a:cxn ang="0">
                  <a:pos x="1179" y="752"/>
                </a:cxn>
                <a:cxn ang="0">
                  <a:pos x="1256" y="765"/>
                </a:cxn>
                <a:cxn ang="0">
                  <a:pos x="1333" y="770"/>
                </a:cxn>
                <a:cxn ang="0">
                  <a:pos x="1470" y="770"/>
                </a:cxn>
                <a:cxn ang="0">
                  <a:pos x="1608" y="761"/>
                </a:cxn>
                <a:cxn ang="0">
                  <a:pos x="1739" y="744"/>
                </a:cxn>
                <a:cxn ang="0">
                  <a:pos x="1861" y="709"/>
                </a:cxn>
                <a:cxn ang="0">
                  <a:pos x="1984" y="662"/>
                </a:cxn>
                <a:cxn ang="0">
                  <a:pos x="2099" y="597"/>
                </a:cxn>
                <a:cxn ang="0">
                  <a:pos x="2160" y="558"/>
                </a:cxn>
                <a:cxn ang="0">
                  <a:pos x="2214" y="506"/>
                </a:cxn>
                <a:cxn ang="0">
                  <a:pos x="2275" y="450"/>
                </a:cxn>
                <a:cxn ang="0">
                  <a:pos x="2336" y="394"/>
                </a:cxn>
                <a:cxn ang="0">
                  <a:pos x="2390" y="337"/>
                </a:cxn>
                <a:cxn ang="0">
                  <a:pos x="2436" y="281"/>
                </a:cxn>
                <a:cxn ang="0">
                  <a:pos x="2482" y="238"/>
                </a:cxn>
                <a:cxn ang="0">
                  <a:pos x="2520" y="199"/>
                </a:cxn>
              </a:cxnLst>
              <a:rect l="0" t="0" r="r" b="b"/>
              <a:pathLst>
                <a:path w="2521" h="771">
                  <a:moveTo>
                    <a:pt x="0" y="0"/>
                  </a:moveTo>
                  <a:lnTo>
                    <a:pt x="23" y="26"/>
                  </a:lnTo>
                  <a:lnTo>
                    <a:pt x="61" y="56"/>
                  </a:lnTo>
                  <a:lnTo>
                    <a:pt x="99" y="95"/>
                  </a:lnTo>
                  <a:lnTo>
                    <a:pt x="137" y="139"/>
                  </a:lnTo>
                  <a:lnTo>
                    <a:pt x="245" y="229"/>
                  </a:lnTo>
                  <a:lnTo>
                    <a:pt x="360" y="324"/>
                  </a:lnTo>
                  <a:lnTo>
                    <a:pt x="429" y="372"/>
                  </a:lnTo>
                  <a:lnTo>
                    <a:pt x="505" y="424"/>
                  </a:lnTo>
                  <a:lnTo>
                    <a:pt x="681" y="536"/>
                  </a:lnTo>
                  <a:lnTo>
                    <a:pt x="766" y="588"/>
                  </a:lnTo>
                  <a:lnTo>
                    <a:pt x="858" y="640"/>
                  </a:lnTo>
                  <a:lnTo>
                    <a:pt x="942" y="679"/>
                  </a:lnTo>
                  <a:lnTo>
                    <a:pt x="1026" y="714"/>
                  </a:lnTo>
                  <a:lnTo>
                    <a:pt x="1103" y="739"/>
                  </a:lnTo>
                  <a:lnTo>
                    <a:pt x="1179" y="752"/>
                  </a:lnTo>
                  <a:lnTo>
                    <a:pt x="1256" y="765"/>
                  </a:lnTo>
                  <a:lnTo>
                    <a:pt x="1333" y="770"/>
                  </a:lnTo>
                  <a:lnTo>
                    <a:pt x="1470" y="770"/>
                  </a:lnTo>
                  <a:lnTo>
                    <a:pt x="1608" y="761"/>
                  </a:lnTo>
                  <a:lnTo>
                    <a:pt x="1739" y="744"/>
                  </a:lnTo>
                  <a:lnTo>
                    <a:pt x="1861" y="709"/>
                  </a:lnTo>
                  <a:lnTo>
                    <a:pt x="1984" y="662"/>
                  </a:lnTo>
                  <a:lnTo>
                    <a:pt x="2099" y="597"/>
                  </a:lnTo>
                  <a:lnTo>
                    <a:pt x="2160" y="558"/>
                  </a:lnTo>
                  <a:lnTo>
                    <a:pt x="2214" y="506"/>
                  </a:lnTo>
                  <a:lnTo>
                    <a:pt x="2275" y="450"/>
                  </a:lnTo>
                  <a:lnTo>
                    <a:pt x="2336" y="394"/>
                  </a:lnTo>
                  <a:lnTo>
                    <a:pt x="2390" y="337"/>
                  </a:lnTo>
                  <a:lnTo>
                    <a:pt x="2436" y="281"/>
                  </a:lnTo>
                  <a:lnTo>
                    <a:pt x="2482" y="238"/>
                  </a:lnTo>
                  <a:lnTo>
                    <a:pt x="2520" y="199"/>
                  </a:lnTo>
                </a:path>
              </a:pathLst>
            </a:custGeom>
            <a:noFill/>
            <a:ln w="50800" cap="rnd" cmpd="sng">
              <a:solidFill>
                <a:srgbClr val="0033C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167950" name="Rectangle 14"/>
            <p:cNvSpPr>
              <a:spLocks noChangeArrowheads="1"/>
            </p:cNvSpPr>
            <p:nvPr/>
          </p:nvSpPr>
          <p:spPr bwMode="auto">
            <a:xfrm>
              <a:off x="4797" y="2205"/>
              <a:ext cx="55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CVMe</a:t>
              </a:r>
            </a:p>
          </p:txBody>
        </p:sp>
        <p:sp>
          <p:nvSpPr>
            <p:cNvPr id="167951" name="Rectangle 15"/>
            <p:cNvSpPr>
              <a:spLocks noChangeArrowheads="1"/>
            </p:cNvSpPr>
            <p:nvPr/>
          </p:nvSpPr>
          <p:spPr bwMode="auto">
            <a:xfrm>
              <a:off x="4797" y="1821"/>
              <a:ext cx="550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CTMe</a:t>
              </a:r>
            </a:p>
          </p:txBody>
        </p:sp>
      </p:grpSp>
      <p:sp>
        <p:nvSpPr>
          <p:cNvPr id="167952" name="Line 16"/>
          <p:cNvSpPr>
            <a:spLocks noChangeShapeType="1"/>
          </p:cNvSpPr>
          <p:nvPr/>
        </p:nvSpPr>
        <p:spPr bwMode="auto">
          <a:xfrm flipH="1">
            <a:off x="2198688" y="5029200"/>
            <a:ext cx="330041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7953" name="Rectangle 17"/>
          <p:cNvSpPr>
            <a:spLocks noChangeArrowheads="1"/>
          </p:cNvSpPr>
          <p:nvPr/>
        </p:nvSpPr>
        <p:spPr bwMode="auto">
          <a:xfrm>
            <a:off x="471488" y="4808538"/>
            <a:ext cx="171926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P</a:t>
            </a:r>
            <a:r>
              <a:rPr lang="en-US" b="1" baseline="-25000"/>
              <a:t>0</a:t>
            </a:r>
            <a:r>
              <a:rPr lang="en-US" b="1"/>
              <a:t> = minCVMe</a:t>
            </a:r>
          </a:p>
        </p:txBody>
      </p:sp>
      <p:sp>
        <p:nvSpPr>
          <p:cNvPr id="167963" name="Rectangle 27"/>
          <p:cNvSpPr>
            <a:spLocks noChangeArrowheads="1"/>
          </p:cNvSpPr>
          <p:nvPr/>
        </p:nvSpPr>
        <p:spPr bwMode="auto">
          <a:xfrm>
            <a:off x="7210425" y="4649788"/>
            <a:ext cx="1511300" cy="590550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lIns="90488" tIns="44450" rIns="126000" bIns="44450">
            <a:spAutoFit/>
          </a:bodyPr>
          <a:lstStyle/>
          <a:p>
            <a:pPr algn="ctr" eaLnBrk="0" hangingPunct="0"/>
            <a:r>
              <a:rPr lang="en-US" sz="1600" b="1">
                <a:solidFill>
                  <a:srgbClr val="FF3300"/>
                </a:solidFill>
              </a:rPr>
              <a:t>¿Qué ocurre</a:t>
            </a:r>
          </a:p>
          <a:p>
            <a:pPr algn="ctr" eaLnBrk="0" hangingPunct="0"/>
            <a:r>
              <a:rPr lang="en-US" sz="1600" b="1">
                <a:solidFill>
                  <a:srgbClr val="FF3300"/>
                </a:solidFill>
              </a:rPr>
              <a:t>si P &lt; CVMe?</a:t>
            </a:r>
            <a:endParaRPr lang="en-US" sz="1400" b="1">
              <a:solidFill>
                <a:srgbClr val="FF3300"/>
              </a:solidFill>
            </a:endParaRPr>
          </a:p>
        </p:txBody>
      </p:sp>
      <p:grpSp>
        <p:nvGrpSpPr>
          <p:cNvPr id="167969" name="Group 33"/>
          <p:cNvGrpSpPr>
            <a:grpSpLocks/>
          </p:cNvGrpSpPr>
          <p:nvPr/>
        </p:nvGrpSpPr>
        <p:grpSpPr bwMode="auto">
          <a:xfrm>
            <a:off x="1814513" y="3024188"/>
            <a:ext cx="5505450" cy="3289300"/>
            <a:chOff x="1152" y="1869"/>
            <a:chExt cx="3468" cy="2072"/>
          </a:xfrm>
        </p:grpSpPr>
        <p:sp>
          <p:nvSpPr>
            <p:cNvPr id="167955" name="Line 19"/>
            <p:cNvSpPr>
              <a:spLocks noChangeShapeType="1"/>
            </p:cNvSpPr>
            <p:nvPr/>
          </p:nvSpPr>
          <p:spPr bwMode="auto">
            <a:xfrm flipH="1">
              <a:off x="1385" y="2016"/>
              <a:ext cx="299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7957" name="Rectangle 21"/>
            <p:cNvSpPr>
              <a:spLocks noChangeArrowheads="1"/>
            </p:cNvSpPr>
            <p:nvPr/>
          </p:nvSpPr>
          <p:spPr bwMode="auto">
            <a:xfrm>
              <a:off x="1152" y="1869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P</a:t>
              </a:r>
              <a:r>
                <a:rPr lang="en-US" b="1" baseline="-25000"/>
                <a:t>3</a:t>
              </a:r>
            </a:p>
          </p:txBody>
        </p:sp>
        <p:sp>
          <p:nvSpPr>
            <p:cNvPr id="167959" name="Line 23"/>
            <p:cNvSpPr>
              <a:spLocks noChangeShapeType="1"/>
            </p:cNvSpPr>
            <p:nvPr/>
          </p:nvSpPr>
          <p:spPr bwMode="auto">
            <a:xfrm>
              <a:off x="4416" y="2073"/>
              <a:ext cx="0" cy="171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7961" name="Rectangle 25"/>
            <p:cNvSpPr>
              <a:spLocks noChangeArrowheads="1"/>
            </p:cNvSpPr>
            <p:nvPr/>
          </p:nvSpPr>
          <p:spPr bwMode="auto">
            <a:xfrm>
              <a:off x="4365" y="3712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q</a:t>
              </a:r>
              <a:r>
                <a:rPr lang="en-US" b="1" baseline="-25000"/>
                <a:t>3</a:t>
              </a:r>
            </a:p>
          </p:txBody>
        </p:sp>
        <p:sp>
          <p:nvSpPr>
            <p:cNvPr id="167964" name="Oval 28"/>
            <p:cNvSpPr>
              <a:spLocks noChangeArrowheads="1"/>
            </p:cNvSpPr>
            <p:nvPr/>
          </p:nvSpPr>
          <p:spPr bwMode="auto">
            <a:xfrm>
              <a:off x="4368" y="196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167968" name="Group 32"/>
          <p:cNvGrpSpPr>
            <a:grpSpLocks/>
          </p:cNvGrpSpPr>
          <p:nvPr/>
        </p:nvGrpSpPr>
        <p:grpSpPr bwMode="auto">
          <a:xfrm>
            <a:off x="1828800" y="1630363"/>
            <a:ext cx="5010150" cy="4654550"/>
            <a:chOff x="1152" y="1009"/>
            <a:chExt cx="3156" cy="2932"/>
          </a:xfrm>
        </p:grpSpPr>
        <p:sp>
          <p:nvSpPr>
            <p:cNvPr id="167954" name="Line 18"/>
            <p:cNvSpPr>
              <a:spLocks noChangeShapeType="1"/>
            </p:cNvSpPr>
            <p:nvPr/>
          </p:nvSpPr>
          <p:spPr bwMode="auto">
            <a:xfrm flipH="1">
              <a:off x="1385" y="2400"/>
              <a:ext cx="270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7956" name="Rectangle 20"/>
            <p:cNvSpPr>
              <a:spLocks noChangeArrowheads="1"/>
            </p:cNvSpPr>
            <p:nvPr/>
          </p:nvSpPr>
          <p:spPr bwMode="auto">
            <a:xfrm>
              <a:off x="1152" y="2253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P</a:t>
              </a:r>
              <a:r>
                <a:rPr lang="en-US" b="1" baseline="-25000"/>
                <a:t>2</a:t>
              </a:r>
            </a:p>
          </p:txBody>
        </p:sp>
        <p:sp>
          <p:nvSpPr>
            <p:cNvPr id="167958" name="Line 22"/>
            <p:cNvSpPr>
              <a:spLocks noChangeShapeType="1"/>
            </p:cNvSpPr>
            <p:nvPr/>
          </p:nvSpPr>
          <p:spPr bwMode="auto">
            <a:xfrm>
              <a:off x="4128" y="2409"/>
              <a:ext cx="0" cy="137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7960" name="Rectangle 24"/>
            <p:cNvSpPr>
              <a:spLocks noChangeArrowheads="1"/>
            </p:cNvSpPr>
            <p:nvPr/>
          </p:nvSpPr>
          <p:spPr bwMode="auto">
            <a:xfrm>
              <a:off x="4029" y="3712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q</a:t>
              </a:r>
              <a:r>
                <a:rPr lang="en-US" b="1" baseline="-25000"/>
                <a:t>2</a:t>
              </a:r>
            </a:p>
          </p:txBody>
        </p:sp>
        <p:sp>
          <p:nvSpPr>
            <p:cNvPr id="167962" name="Rectangle 26"/>
            <p:cNvSpPr>
              <a:spLocks noChangeArrowheads="1"/>
            </p:cNvSpPr>
            <p:nvPr/>
          </p:nvSpPr>
          <p:spPr bwMode="auto">
            <a:xfrm>
              <a:off x="2199" y="1009"/>
              <a:ext cx="2109" cy="734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400" b="1"/>
                <a:t>La empresa elige su nivel de </a:t>
              </a:r>
            </a:p>
            <a:p>
              <a:pPr algn="ctr" eaLnBrk="0" hangingPunct="0"/>
              <a:r>
                <a:rPr lang="en-US" sz="1400" b="1"/>
                <a:t>producción de tal forma que IM = CM,</a:t>
              </a:r>
            </a:p>
            <a:p>
              <a:pPr algn="ctr" eaLnBrk="0" hangingPunct="0"/>
              <a:r>
                <a:rPr lang="en-US" sz="1400" b="1"/>
                <a:t>en la medida en que la empresa</a:t>
              </a:r>
            </a:p>
            <a:p>
              <a:pPr algn="ctr" eaLnBrk="0" hangingPunct="0"/>
              <a:r>
                <a:rPr lang="en-US" sz="1400" b="1"/>
                <a:t>pueda cubrir su coste variable de </a:t>
              </a:r>
            </a:p>
            <a:p>
              <a:pPr algn="ctr" eaLnBrk="0" hangingPunct="0"/>
              <a:r>
                <a:rPr lang="en-US" sz="1400" b="1"/>
                <a:t>producción.</a:t>
              </a:r>
            </a:p>
          </p:txBody>
        </p:sp>
        <p:sp>
          <p:nvSpPr>
            <p:cNvPr id="167965" name="Oval 29"/>
            <p:cNvSpPr>
              <a:spLocks noChangeArrowheads="1"/>
            </p:cNvSpPr>
            <p:nvPr/>
          </p:nvSpPr>
          <p:spPr bwMode="auto">
            <a:xfrm>
              <a:off x="4080" y="235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167975" name="Line 39"/>
          <p:cNvSpPr>
            <a:spLocks noChangeShapeType="1"/>
          </p:cNvSpPr>
          <p:nvPr/>
        </p:nvSpPr>
        <p:spPr bwMode="auto">
          <a:xfrm>
            <a:off x="5486400" y="5021263"/>
            <a:ext cx="0" cy="973137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167976" name="Line 40"/>
          <p:cNvSpPr>
            <a:spLocks noChangeShapeType="1"/>
          </p:cNvSpPr>
          <p:nvPr/>
        </p:nvSpPr>
        <p:spPr bwMode="auto">
          <a:xfrm>
            <a:off x="5935663" y="4557713"/>
            <a:ext cx="0" cy="1436687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167977" name="Line 41"/>
          <p:cNvSpPr>
            <a:spLocks noChangeShapeType="1"/>
          </p:cNvSpPr>
          <p:nvPr/>
        </p:nvSpPr>
        <p:spPr bwMode="auto">
          <a:xfrm flipH="1">
            <a:off x="2220913" y="4557713"/>
            <a:ext cx="3714750" cy="14287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167985" name="Rectangle 49"/>
          <p:cNvSpPr>
            <a:spLocks noChangeArrowheads="1"/>
          </p:cNvSpPr>
          <p:nvPr/>
        </p:nvSpPr>
        <p:spPr bwMode="auto">
          <a:xfrm>
            <a:off x="1731963" y="4400550"/>
            <a:ext cx="417512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P</a:t>
            </a:r>
            <a:r>
              <a:rPr lang="en-US" b="1" baseline="-25000"/>
              <a:t>1</a:t>
            </a:r>
            <a:endParaRPr lang="en-US" b="1"/>
          </a:p>
        </p:txBody>
      </p:sp>
      <p:sp>
        <p:nvSpPr>
          <p:cNvPr id="167986" name="Rectangle 50"/>
          <p:cNvSpPr>
            <a:spLocks noChangeArrowheads="1"/>
          </p:cNvSpPr>
          <p:nvPr/>
        </p:nvSpPr>
        <p:spPr bwMode="auto">
          <a:xfrm>
            <a:off x="5359400" y="5934075"/>
            <a:ext cx="819150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/>
              <a:t>q</a:t>
            </a:r>
            <a:r>
              <a:rPr lang="en-US" b="1" baseline="-25000" dirty="0"/>
              <a:t>0</a:t>
            </a:r>
            <a:r>
              <a:rPr lang="en-US" b="1" dirty="0"/>
              <a:t>   q</a:t>
            </a:r>
            <a:r>
              <a:rPr lang="en-US" b="1" baseline="-25000" dirty="0"/>
              <a:t>1</a:t>
            </a:r>
          </a:p>
        </p:txBody>
      </p:sp>
      <p:sp>
        <p:nvSpPr>
          <p:cNvPr id="41" name="Oval 29"/>
          <p:cNvSpPr>
            <a:spLocks noChangeArrowheads="1"/>
          </p:cNvSpPr>
          <p:nvPr/>
        </p:nvSpPr>
        <p:spPr bwMode="auto">
          <a:xfrm>
            <a:off x="5853896" y="4528234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" name="Oval 29"/>
          <p:cNvSpPr>
            <a:spLocks noChangeArrowheads="1"/>
          </p:cNvSpPr>
          <p:nvPr/>
        </p:nvSpPr>
        <p:spPr bwMode="auto">
          <a:xfrm>
            <a:off x="5402484" y="4898624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pic>
        <p:nvPicPr>
          <p:cNvPr id="43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7801429" y="532311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7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7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7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7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33850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audio>
              <p:cMediaNode>
                <p:cTn id="2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8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CAA6A-C459-445D-A396-D0F0A8FCDCED}" type="slidenum">
              <a:rPr lang="es-ES"/>
              <a:pPr/>
              <a:t>23</a:t>
            </a:fld>
            <a:endParaRPr lang="es-ES"/>
          </a:p>
        </p:txBody>
      </p:sp>
      <p:sp>
        <p:nvSpPr>
          <p:cNvPr id="16998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998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69991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2.1. </a:t>
            </a:r>
            <a:r>
              <a:rPr lang="es-ES" sz="3200" dirty="0"/>
              <a:t>El óptimo de la producción y la curva de oferta de la empresa</a:t>
            </a:r>
            <a:endParaRPr lang="en-US" sz="3200" dirty="0"/>
          </a:p>
        </p:txBody>
      </p:sp>
      <p:sp>
        <p:nvSpPr>
          <p:cNvPr id="169989" name="Rectangle 5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8494713" cy="4525963"/>
          </a:xfrm>
          <a:noFill/>
          <a:ln/>
        </p:spPr>
        <p:txBody>
          <a:bodyPr lIns="90488" tIns="44450" rIns="90488" bIns="44450"/>
          <a:lstStyle/>
          <a:p>
            <a:pPr>
              <a:lnSpc>
                <a:spcPct val="90000"/>
              </a:lnSpc>
              <a:spcBef>
                <a:spcPct val="70000"/>
              </a:spcBef>
            </a:pPr>
            <a:r>
              <a:rPr lang="en-US" sz="2800" dirty="0" err="1"/>
              <a:t>Observaciones</a:t>
            </a:r>
            <a:r>
              <a:rPr lang="en-US" sz="2800" dirty="0"/>
              <a:t>: P = IM; IM = CM; P = CM</a:t>
            </a:r>
          </a:p>
          <a:p>
            <a:pPr>
              <a:lnSpc>
                <a:spcPct val="90000"/>
              </a:lnSpc>
              <a:spcBef>
                <a:spcPct val="70000"/>
              </a:spcBef>
            </a:pPr>
            <a:r>
              <a:rPr lang="en-US" sz="2800" dirty="0"/>
              <a:t>La </a:t>
            </a:r>
            <a:r>
              <a:rPr lang="en-US" sz="2800" dirty="0" err="1"/>
              <a:t>oferta</a:t>
            </a:r>
            <a:r>
              <a:rPr lang="en-US" sz="2800" dirty="0"/>
              <a:t> </a:t>
            </a:r>
            <a:r>
              <a:rPr lang="en-US" sz="2800" dirty="0" err="1"/>
              <a:t>indica</a:t>
            </a:r>
            <a:r>
              <a:rPr lang="en-US" sz="2800" dirty="0"/>
              <a:t> </a:t>
            </a:r>
            <a:r>
              <a:rPr lang="en-US" sz="2800" dirty="0" err="1"/>
              <a:t>cuánto</a:t>
            </a:r>
            <a:r>
              <a:rPr lang="en-US" sz="2800" dirty="0"/>
              <a:t> </a:t>
            </a:r>
            <a:r>
              <a:rPr lang="en-US" sz="2800" dirty="0" err="1"/>
              <a:t>producirá</a:t>
            </a:r>
            <a:r>
              <a:rPr lang="en-US" sz="2800" dirty="0"/>
              <a:t> a </a:t>
            </a:r>
            <a:r>
              <a:rPr lang="en-US" sz="2800" dirty="0" err="1"/>
              <a:t>cada</a:t>
            </a:r>
            <a:r>
              <a:rPr lang="en-US" sz="2800" dirty="0"/>
              <a:t> </a:t>
            </a:r>
            <a:r>
              <a:rPr lang="en-US" sz="2800" dirty="0" err="1"/>
              <a:t>uno</a:t>
            </a:r>
            <a:r>
              <a:rPr lang="en-US" sz="2800" dirty="0"/>
              <a:t> de los </a:t>
            </a:r>
            <a:r>
              <a:rPr lang="en-US" sz="2800" dirty="0" err="1"/>
              <a:t>precios</a:t>
            </a:r>
            <a:r>
              <a:rPr lang="en-US" sz="2800" dirty="0"/>
              <a:t> </a:t>
            </a:r>
            <a:r>
              <a:rPr lang="en-US" sz="2800" dirty="0" err="1"/>
              <a:t>posibles</a:t>
            </a:r>
            <a:r>
              <a:rPr lang="en-US" sz="2800" dirty="0"/>
              <a:t>. </a:t>
            </a:r>
            <a:r>
              <a:rPr lang="en-US" sz="2800" dirty="0" err="1"/>
              <a:t>Por</a:t>
            </a:r>
            <a:r>
              <a:rPr lang="en-US" sz="2800" dirty="0"/>
              <a:t> lo </a:t>
            </a:r>
            <a:r>
              <a:rPr lang="en-US" sz="2800" dirty="0" err="1"/>
              <a:t>tanto</a:t>
            </a:r>
            <a:r>
              <a:rPr lang="en-US" sz="2800" dirty="0"/>
              <a:t>:</a:t>
            </a:r>
          </a:p>
          <a:p>
            <a:pPr lvl="1">
              <a:lnSpc>
                <a:spcPct val="90000"/>
              </a:lnSpc>
              <a:buSzPct val="75000"/>
            </a:pPr>
            <a:r>
              <a:rPr lang="en-US" sz="2400" dirty="0"/>
              <a:t>Si P = P</a:t>
            </a:r>
            <a:r>
              <a:rPr lang="en-US" sz="2400" baseline="-25000" dirty="0"/>
              <a:t>1</a:t>
            </a:r>
            <a:r>
              <a:rPr lang="en-US" sz="2400" dirty="0"/>
              <a:t>, </a:t>
            </a:r>
            <a:r>
              <a:rPr lang="en-US" sz="2400" dirty="0" err="1"/>
              <a:t>entonces</a:t>
            </a:r>
            <a:r>
              <a:rPr lang="en-US" sz="2400" dirty="0"/>
              <a:t> q = q</a:t>
            </a:r>
            <a:r>
              <a:rPr lang="en-US" sz="2400" baseline="-25000" dirty="0"/>
              <a:t>1</a:t>
            </a:r>
          </a:p>
          <a:p>
            <a:pPr lvl="1">
              <a:lnSpc>
                <a:spcPct val="90000"/>
              </a:lnSpc>
              <a:buSzPct val="75000"/>
            </a:pPr>
            <a:r>
              <a:rPr lang="en-US" sz="2400" dirty="0"/>
              <a:t>Si P = P</a:t>
            </a:r>
            <a:r>
              <a:rPr lang="en-US" sz="2400" baseline="-25000" dirty="0"/>
              <a:t>2</a:t>
            </a:r>
            <a:r>
              <a:rPr lang="en-US" sz="2400" dirty="0"/>
              <a:t>, </a:t>
            </a:r>
            <a:r>
              <a:rPr lang="en-US" sz="2400" dirty="0" err="1"/>
              <a:t>entonces</a:t>
            </a:r>
            <a:r>
              <a:rPr lang="en-US" sz="2400" dirty="0"/>
              <a:t> q = q</a:t>
            </a:r>
            <a:r>
              <a:rPr lang="en-US" sz="2400" baseline="-25000" dirty="0"/>
              <a:t>2</a:t>
            </a:r>
          </a:p>
          <a:p>
            <a:pPr>
              <a:lnSpc>
                <a:spcPct val="90000"/>
              </a:lnSpc>
              <a:buSzPct val="75000"/>
            </a:pPr>
            <a:endParaRPr lang="en-US" sz="2800" baseline="-25000" dirty="0"/>
          </a:p>
          <a:p>
            <a:pPr>
              <a:lnSpc>
                <a:spcPct val="90000"/>
              </a:lnSpc>
              <a:buSzPct val="75000"/>
            </a:pPr>
            <a:r>
              <a:rPr lang="en-US" sz="2400" dirty="0" err="1"/>
              <a:t>Analíticamente</a:t>
            </a:r>
            <a:r>
              <a:rPr lang="en-US" sz="2400" dirty="0"/>
              <a:t> la </a:t>
            </a:r>
            <a:r>
              <a:rPr lang="en-US" sz="2400" dirty="0" err="1"/>
              <a:t>función</a:t>
            </a:r>
            <a:r>
              <a:rPr lang="en-US" sz="2400" dirty="0"/>
              <a:t> de </a:t>
            </a:r>
            <a:r>
              <a:rPr lang="en-US" sz="2400" dirty="0" err="1"/>
              <a:t>oferta</a:t>
            </a:r>
            <a:r>
              <a:rPr lang="en-US" sz="2400" dirty="0"/>
              <a:t> de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es</a:t>
            </a:r>
            <a:r>
              <a:rPr lang="en-US" sz="2400" dirty="0"/>
              <a:t>:</a:t>
            </a:r>
          </a:p>
          <a:p>
            <a:pPr>
              <a:lnSpc>
                <a:spcPct val="90000"/>
              </a:lnSpc>
              <a:buSzPct val="75000"/>
            </a:pPr>
            <a:endParaRPr lang="en-US" sz="2400" dirty="0"/>
          </a:p>
          <a:p>
            <a:pPr>
              <a:lnSpc>
                <a:spcPct val="90000"/>
              </a:lnSpc>
              <a:buSzPct val="75000"/>
              <a:buFontTx/>
              <a:buNone/>
            </a:pPr>
            <a:endParaRPr lang="en-US" sz="2400" dirty="0"/>
          </a:p>
          <a:p>
            <a:pPr>
              <a:lnSpc>
                <a:spcPct val="90000"/>
              </a:lnSpc>
              <a:buSzPct val="75000"/>
              <a:buFontTx/>
              <a:buNone/>
            </a:pPr>
            <a:endParaRPr lang="en-US" sz="2400" dirty="0"/>
          </a:p>
        </p:txBody>
      </p:sp>
      <p:graphicFrame>
        <p:nvGraphicFramePr>
          <p:cNvPr id="169992" name="Object 8"/>
          <p:cNvGraphicFramePr>
            <a:graphicFrameLocks noChangeAspect="1"/>
          </p:cNvGraphicFramePr>
          <p:nvPr>
            <p:ph sz="half" idx="2"/>
          </p:nvPr>
        </p:nvGraphicFramePr>
        <p:xfrm>
          <a:off x="1828800" y="4890946"/>
          <a:ext cx="4992688" cy="836754"/>
        </p:xfrm>
        <a:graphic>
          <a:graphicData uri="http://schemas.openxmlformats.org/presentationml/2006/ole">
            <p:oleObj spid="_x0000_s169992" name="Ecuación" r:id="rId5" imgW="2425680" imgH="406080" progId="Equation.3">
              <p:embed/>
            </p:oleObj>
          </a:graphicData>
        </a:graphic>
      </p:graphicFrame>
      <p:pic>
        <p:nvPicPr>
          <p:cNvPr id="9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6"/>
          <a:stretch>
            <a:fillRect/>
          </a:stretch>
        </p:blipFill>
        <p:spPr>
          <a:xfrm>
            <a:off x="7859486" y="1621971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99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99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99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99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99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1237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>
                <p:cTn id="29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69989" grpId="0" build="p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185195" y="6245225"/>
            <a:ext cx="8171727" cy="476250"/>
          </a:xfrm>
        </p:spPr>
        <p:txBody>
          <a:bodyPr/>
          <a:lstStyle/>
          <a:p>
            <a:r>
              <a:rPr lang="es-ES" sz="2400" i="1" dirty="0" smtClean="0"/>
              <a:t>Figura 5</a:t>
            </a:r>
            <a:r>
              <a:rPr lang="es-ES" sz="2400" dirty="0" smtClean="0"/>
              <a:t>. Curva de oferta de la empresa a corto plazo.</a:t>
            </a:r>
            <a:endParaRPr lang="es-ES" sz="2400" dirty="0"/>
          </a:p>
        </p:txBody>
      </p:sp>
      <p:sp>
        <p:nvSpPr>
          <p:cNvPr id="51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4F562-9D53-401C-9CB1-4BE846289B10}" type="slidenum">
              <a:rPr lang="es-ES"/>
              <a:pPr/>
              <a:t>24</a:t>
            </a:fld>
            <a:endParaRPr lang="es-ES"/>
          </a:p>
        </p:txBody>
      </p:sp>
      <p:sp>
        <p:nvSpPr>
          <p:cNvPr id="17408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08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085" name="Rectangle 5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086" name="Line 6"/>
          <p:cNvSpPr>
            <a:spLocks noChangeShapeType="1"/>
          </p:cNvSpPr>
          <p:nvPr/>
        </p:nvSpPr>
        <p:spPr bwMode="auto">
          <a:xfrm>
            <a:off x="2209800" y="1690688"/>
            <a:ext cx="0" cy="43164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087" name="Line 7"/>
          <p:cNvSpPr>
            <a:spLocks noChangeShapeType="1"/>
          </p:cNvSpPr>
          <p:nvPr/>
        </p:nvSpPr>
        <p:spPr bwMode="auto">
          <a:xfrm>
            <a:off x="2203450" y="5989638"/>
            <a:ext cx="5140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089" name="Rectangle 9"/>
          <p:cNvSpPr>
            <a:spLocks noChangeArrowheads="1"/>
          </p:cNvSpPr>
          <p:nvPr/>
        </p:nvSpPr>
        <p:spPr bwMode="auto">
          <a:xfrm>
            <a:off x="6853238" y="2509838"/>
            <a:ext cx="57626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CM</a:t>
            </a:r>
          </a:p>
        </p:txBody>
      </p:sp>
      <p:sp>
        <p:nvSpPr>
          <p:cNvPr id="174091" name="Freeform 11"/>
          <p:cNvSpPr>
            <a:spLocks/>
          </p:cNvSpPr>
          <p:nvPr/>
        </p:nvSpPr>
        <p:spPr bwMode="auto">
          <a:xfrm>
            <a:off x="3198813" y="3736975"/>
            <a:ext cx="4403725" cy="1266825"/>
          </a:xfrm>
          <a:custGeom>
            <a:avLst/>
            <a:gdLst/>
            <a:ahLst/>
            <a:cxnLst>
              <a:cxn ang="0">
                <a:pos x="0" y="97"/>
              </a:cxn>
              <a:cxn ang="0">
                <a:pos x="46" y="132"/>
              </a:cxn>
              <a:cxn ang="0">
                <a:pos x="99" y="178"/>
              </a:cxn>
              <a:cxn ang="0">
                <a:pos x="168" y="234"/>
              </a:cxn>
              <a:cxn ang="0">
                <a:pos x="245" y="294"/>
              </a:cxn>
              <a:cxn ang="0">
                <a:pos x="406" y="416"/>
              </a:cxn>
              <a:cxn ang="0">
                <a:pos x="490" y="472"/>
              </a:cxn>
              <a:cxn ang="0">
                <a:pos x="567" y="518"/>
              </a:cxn>
              <a:cxn ang="0">
                <a:pos x="720" y="599"/>
              </a:cxn>
              <a:cxn ang="0">
                <a:pos x="888" y="675"/>
              </a:cxn>
              <a:cxn ang="0">
                <a:pos x="965" y="710"/>
              </a:cxn>
              <a:cxn ang="0">
                <a:pos x="1049" y="736"/>
              </a:cxn>
              <a:cxn ang="0">
                <a:pos x="1126" y="761"/>
              </a:cxn>
              <a:cxn ang="0">
                <a:pos x="1203" y="776"/>
              </a:cxn>
              <a:cxn ang="0">
                <a:pos x="1279" y="787"/>
              </a:cxn>
              <a:cxn ang="0">
                <a:pos x="1348" y="797"/>
              </a:cxn>
              <a:cxn ang="0">
                <a:pos x="1478" y="797"/>
              </a:cxn>
              <a:cxn ang="0">
                <a:pos x="1616" y="776"/>
              </a:cxn>
              <a:cxn ang="0">
                <a:pos x="1754" y="746"/>
              </a:cxn>
              <a:cxn ang="0">
                <a:pos x="1823" y="721"/>
              </a:cxn>
              <a:cxn ang="0">
                <a:pos x="1900" y="695"/>
              </a:cxn>
              <a:cxn ang="0">
                <a:pos x="2053" y="624"/>
              </a:cxn>
              <a:cxn ang="0">
                <a:pos x="2198" y="543"/>
              </a:cxn>
              <a:cxn ang="0">
                <a:pos x="2336" y="452"/>
              </a:cxn>
              <a:cxn ang="0">
                <a:pos x="2398" y="401"/>
              </a:cxn>
              <a:cxn ang="0">
                <a:pos x="2467" y="345"/>
              </a:cxn>
              <a:cxn ang="0">
                <a:pos x="2581" y="213"/>
              </a:cxn>
              <a:cxn ang="0">
                <a:pos x="2643" y="152"/>
              </a:cxn>
              <a:cxn ang="0">
                <a:pos x="2689" y="91"/>
              </a:cxn>
              <a:cxn ang="0">
                <a:pos x="2735" y="41"/>
              </a:cxn>
              <a:cxn ang="0">
                <a:pos x="2773" y="0"/>
              </a:cxn>
            </a:cxnLst>
            <a:rect l="0" t="0" r="r" b="b"/>
            <a:pathLst>
              <a:path w="2774" h="798">
                <a:moveTo>
                  <a:pt x="0" y="97"/>
                </a:moveTo>
                <a:lnTo>
                  <a:pt x="46" y="132"/>
                </a:lnTo>
                <a:lnTo>
                  <a:pt x="99" y="178"/>
                </a:lnTo>
                <a:lnTo>
                  <a:pt x="168" y="234"/>
                </a:lnTo>
                <a:lnTo>
                  <a:pt x="245" y="294"/>
                </a:lnTo>
                <a:lnTo>
                  <a:pt x="406" y="416"/>
                </a:lnTo>
                <a:lnTo>
                  <a:pt x="490" y="472"/>
                </a:lnTo>
                <a:lnTo>
                  <a:pt x="567" y="518"/>
                </a:lnTo>
                <a:lnTo>
                  <a:pt x="720" y="599"/>
                </a:lnTo>
                <a:lnTo>
                  <a:pt x="888" y="675"/>
                </a:lnTo>
                <a:lnTo>
                  <a:pt x="965" y="710"/>
                </a:lnTo>
                <a:lnTo>
                  <a:pt x="1049" y="736"/>
                </a:lnTo>
                <a:lnTo>
                  <a:pt x="1126" y="761"/>
                </a:lnTo>
                <a:lnTo>
                  <a:pt x="1203" y="776"/>
                </a:lnTo>
                <a:lnTo>
                  <a:pt x="1279" y="787"/>
                </a:lnTo>
                <a:lnTo>
                  <a:pt x="1348" y="797"/>
                </a:lnTo>
                <a:lnTo>
                  <a:pt x="1478" y="797"/>
                </a:lnTo>
                <a:lnTo>
                  <a:pt x="1616" y="776"/>
                </a:lnTo>
                <a:lnTo>
                  <a:pt x="1754" y="746"/>
                </a:lnTo>
                <a:lnTo>
                  <a:pt x="1823" y="721"/>
                </a:lnTo>
                <a:lnTo>
                  <a:pt x="1900" y="695"/>
                </a:lnTo>
                <a:lnTo>
                  <a:pt x="2053" y="624"/>
                </a:lnTo>
                <a:lnTo>
                  <a:pt x="2198" y="543"/>
                </a:lnTo>
                <a:lnTo>
                  <a:pt x="2336" y="452"/>
                </a:lnTo>
                <a:lnTo>
                  <a:pt x="2398" y="401"/>
                </a:lnTo>
                <a:lnTo>
                  <a:pt x="2467" y="345"/>
                </a:lnTo>
                <a:lnTo>
                  <a:pt x="2581" y="213"/>
                </a:lnTo>
                <a:lnTo>
                  <a:pt x="2643" y="152"/>
                </a:lnTo>
                <a:lnTo>
                  <a:pt x="2689" y="91"/>
                </a:lnTo>
                <a:lnTo>
                  <a:pt x="2735" y="41"/>
                </a:lnTo>
                <a:lnTo>
                  <a:pt x="2773" y="0"/>
                </a:lnTo>
              </a:path>
            </a:pathLst>
          </a:custGeom>
          <a:noFill/>
          <a:ln w="57150" cap="rnd" cmpd="sng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74092" name="Freeform 12"/>
          <p:cNvSpPr>
            <a:spLocks/>
          </p:cNvSpPr>
          <p:nvPr/>
        </p:nvSpPr>
        <p:spPr bwMode="auto">
          <a:xfrm>
            <a:off x="3600450" y="3040063"/>
            <a:ext cx="4002088" cy="1223962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3" y="26"/>
              </a:cxn>
              <a:cxn ang="0">
                <a:pos x="61" y="56"/>
              </a:cxn>
              <a:cxn ang="0">
                <a:pos x="99" y="95"/>
              </a:cxn>
              <a:cxn ang="0">
                <a:pos x="137" y="139"/>
              </a:cxn>
              <a:cxn ang="0">
                <a:pos x="245" y="229"/>
              </a:cxn>
              <a:cxn ang="0">
                <a:pos x="360" y="324"/>
              </a:cxn>
              <a:cxn ang="0">
                <a:pos x="429" y="372"/>
              </a:cxn>
              <a:cxn ang="0">
                <a:pos x="505" y="424"/>
              </a:cxn>
              <a:cxn ang="0">
                <a:pos x="681" y="536"/>
              </a:cxn>
              <a:cxn ang="0">
                <a:pos x="766" y="588"/>
              </a:cxn>
              <a:cxn ang="0">
                <a:pos x="858" y="640"/>
              </a:cxn>
              <a:cxn ang="0">
                <a:pos x="942" y="679"/>
              </a:cxn>
              <a:cxn ang="0">
                <a:pos x="1026" y="714"/>
              </a:cxn>
              <a:cxn ang="0">
                <a:pos x="1103" y="739"/>
              </a:cxn>
              <a:cxn ang="0">
                <a:pos x="1179" y="752"/>
              </a:cxn>
              <a:cxn ang="0">
                <a:pos x="1256" y="765"/>
              </a:cxn>
              <a:cxn ang="0">
                <a:pos x="1333" y="770"/>
              </a:cxn>
              <a:cxn ang="0">
                <a:pos x="1470" y="770"/>
              </a:cxn>
              <a:cxn ang="0">
                <a:pos x="1608" y="761"/>
              </a:cxn>
              <a:cxn ang="0">
                <a:pos x="1739" y="744"/>
              </a:cxn>
              <a:cxn ang="0">
                <a:pos x="1861" y="709"/>
              </a:cxn>
              <a:cxn ang="0">
                <a:pos x="1984" y="662"/>
              </a:cxn>
              <a:cxn ang="0">
                <a:pos x="2099" y="597"/>
              </a:cxn>
              <a:cxn ang="0">
                <a:pos x="2160" y="558"/>
              </a:cxn>
              <a:cxn ang="0">
                <a:pos x="2214" y="506"/>
              </a:cxn>
              <a:cxn ang="0">
                <a:pos x="2275" y="450"/>
              </a:cxn>
              <a:cxn ang="0">
                <a:pos x="2336" y="394"/>
              </a:cxn>
              <a:cxn ang="0">
                <a:pos x="2390" y="337"/>
              </a:cxn>
              <a:cxn ang="0">
                <a:pos x="2436" y="281"/>
              </a:cxn>
              <a:cxn ang="0">
                <a:pos x="2482" y="238"/>
              </a:cxn>
              <a:cxn ang="0">
                <a:pos x="2520" y="199"/>
              </a:cxn>
            </a:cxnLst>
            <a:rect l="0" t="0" r="r" b="b"/>
            <a:pathLst>
              <a:path w="2521" h="771">
                <a:moveTo>
                  <a:pt x="0" y="0"/>
                </a:moveTo>
                <a:lnTo>
                  <a:pt x="23" y="26"/>
                </a:lnTo>
                <a:lnTo>
                  <a:pt x="61" y="56"/>
                </a:lnTo>
                <a:lnTo>
                  <a:pt x="99" y="95"/>
                </a:lnTo>
                <a:lnTo>
                  <a:pt x="137" y="139"/>
                </a:lnTo>
                <a:lnTo>
                  <a:pt x="245" y="229"/>
                </a:lnTo>
                <a:lnTo>
                  <a:pt x="360" y="324"/>
                </a:lnTo>
                <a:lnTo>
                  <a:pt x="429" y="372"/>
                </a:lnTo>
                <a:lnTo>
                  <a:pt x="505" y="424"/>
                </a:lnTo>
                <a:lnTo>
                  <a:pt x="681" y="536"/>
                </a:lnTo>
                <a:lnTo>
                  <a:pt x="766" y="588"/>
                </a:lnTo>
                <a:lnTo>
                  <a:pt x="858" y="640"/>
                </a:lnTo>
                <a:lnTo>
                  <a:pt x="942" y="679"/>
                </a:lnTo>
                <a:lnTo>
                  <a:pt x="1026" y="714"/>
                </a:lnTo>
                <a:lnTo>
                  <a:pt x="1103" y="739"/>
                </a:lnTo>
                <a:lnTo>
                  <a:pt x="1179" y="752"/>
                </a:lnTo>
                <a:lnTo>
                  <a:pt x="1256" y="765"/>
                </a:lnTo>
                <a:lnTo>
                  <a:pt x="1333" y="770"/>
                </a:lnTo>
                <a:lnTo>
                  <a:pt x="1470" y="770"/>
                </a:lnTo>
                <a:lnTo>
                  <a:pt x="1608" y="761"/>
                </a:lnTo>
                <a:lnTo>
                  <a:pt x="1739" y="744"/>
                </a:lnTo>
                <a:lnTo>
                  <a:pt x="1861" y="709"/>
                </a:lnTo>
                <a:lnTo>
                  <a:pt x="1984" y="662"/>
                </a:lnTo>
                <a:lnTo>
                  <a:pt x="2099" y="597"/>
                </a:lnTo>
                <a:lnTo>
                  <a:pt x="2160" y="558"/>
                </a:lnTo>
                <a:lnTo>
                  <a:pt x="2214" y="506"/>
                </a:lnTo>
                <a:lnTo>
                  <a:pt x="2275" y="450"/>
                </a:lnTo>
                <a:lnTo>
                  <a:pt x="2336" y="394"/>
                </a:lnTo>
                <a:lnTo>
                  <a:pt x="2390" y="337"/>
                </a:lnTo>
                <a:lnTo>
                  <a:pt x="2436" y="281"/>
                </a:lnTo>
                <a:lnTo>
                  <a:pt x="2482" y="238"/>
                </a:lnTo>
                <a:lnTo>
                  <a:pt x="2520" y="199"/>
                </a:lnTo>
              </a:path>
            </a:pathLst>
          </a:custGeom>
          <a:noFill/>
          <a:ln w="50800" cap="rnd" cmpd="sng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74093" name="Rectangle 13"/>
          <p:cNvSpPr>
            <a:spLocks noChangeArrowheads="1"/>
          </p:cNvSpPr>
          <p:nvPr/>
        </p:nvSpPr>
        <p:spPr bwMode="auto">
          <a:xfrm>
            <a:off x="7615238" y="3500438"/>
            <a:ext cx="88741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CVMe</a:t>
            </a:r>
          </a:p>
        </p:txBody>
      </p:sp>
      <p:sp>
        <p:nvSpPr>
          <p:cNvPr id="174094" name="Rectangle 14"/>
          <p:cNvSpPr>
            <a:spLocks noChangeArrowheads="1"/>
          </p:cNvSpPr>
          <p:nvPr/>
        </p:nvSpPr>
        <p:spPr bwMode="auto">
          <a:xfrm>
            <a:off x="7615238" y="2890838"/>
            <a:ext cx="8731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CTMe</a:t>
            </a:r>
          </a:p>
        </p:txBody>
      </p:sp>
      <p:sp>
        <p:nvSpPr>
          <p:cNvPr id="174095" name="Line 15"/>
          <p:cNvSpPr>
            <a:spLocks noChangeShapeType="1"/>
          </p:cNvSpPr>
          <p:nvPr/>
        </p:nvSpPr>
        <p:spPr bwMode="auto">
          <a:xfrm flipH="1">
            <a:off x="2198688" y="5029200"/>
            <a:ext cx="330041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096" name="Rectangle 16"/>
          <p:cNvSpPr>
            <a:spLocks noChangeArrowheads="1"/>
          </p:cNvSpPr>
          <p:nvPr/>
        </p:nvSpPr>
        <p:spPr bwMode="auto">
          <a:xfrm>
            <a:off x="330200" y="4837113"/>
            <a:ext cx="1907574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/>
              <a:t>P</a:t>
            </a:r>
            <a:r>
              <a:rPr lang="en-US" sz="2000" b="1" baseline="-25000" dirty="0"/>
              <a:t>0</a:t>
            </a:r>
            <a:r>
              <a:rPr lang="en-US" sz="2000" b="1" dirty="0"/>
              <a:t> = </a:t>
            </a:r>
            <a:r>
              <a:rPr lang="en-US" sz="2000" b="1" dirty="0" err="1"/>
              <a:t>minCVMe</a:t>
            </a:r>
            <a:endParaRPr lang="en-US" sz="2000" b="1" dirty="0"/>
          </a:p>
        </p:txBody>
      </p:sp>
      <p:sp>
        <p:nvSpPr>
          <p:cNvPr id="174097" name="Line 17"/>
          <p:cNvSpPr>
            <a:spLocks noChangeShapeType="1"/>
          </p:cNvSpPr>
          <p:nvPr/>
        </p:nvSpPr>
        <p:spPr bwMode="auto">
          <a:xfrm flipH="1">
            <a:off x="2198688" y="3810000"/>
            <a:ext cx="429101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098" name="Line 18"/>
          <p:cNvSpPr>
            <a:spLocks noChangeShapeType="1"/>
          </p:cNvSpPr>
          <p:nvPr/>
        </p:nvSpPr>
        <p:spPr bwMode="auto">
          <a:xfrm flipH="1">
            <a:off x="2198688" y="3200400"/>
            <a:ext cx="482441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099" name="Rectangle 19"/>
          <p:cNvSpPr>
            <a:spLocks noChangeArrowheads="1"/>
          </p:cNvSpPr>
          <p:nvPr/>
        </p:nvSpPr>
        <p:spPr bwMode="auto">
          <a:xfrm>
            <a:off x="1671638" y="3576638"/>
            <a:ext cx="44291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P</a:t>
            </a:r>
            <a:r>
              <a:rPr lang="en-US" sz="2000" b="1" i="1" baseline="-25000"/>
              <a:t>1</a:t>
            </a:r>
          </a:p>
        </p:txBody>
      </p:sp>
      <p:sp>
        <p:nvSpPr>
          <p:cNvPr id="174100" name="Rectangle 20"/>
          <p:cNvSpPr>
            <a:spLocks noChangeArrowheads="1"/>
          </p:cNvSpPr>
          <p:nvPr/>
        </p:nvSpPr>
        <p:spPr bwMode="auto">
          <a:xfrm>
            <a:off x="1671638" y="2967038"/>
            <a:ext cx="44291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P</a:t>
            </a:r>
            <a:r>
              <a:rPr lang="en-US" sz="2000" b="1" i="1" baseline="-25000"/>
              <a:t>2</a:t>
            </a:r>
          </a:p>
        </p:txBody>
      </p:sp>
      <p:sp>
        <p:nvSpPr>
          <p:cNvPr id="174101" name="Line 21"/>
          <p:cNvSpPr>
            <a:spLocks noChangeShapeType="1"/>
          </p:cNvSpPr>
          <p:nvPr/>
        </p:nvSpPr>
        <p:spPr bwMode="auto">
          <a:xfrm>
            <a:off x="6553200" y="3824288"/>
            <a:ext cx="0" cy="21828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102" name="Line 22"/>
          <p:cNvSpPr>
            <a:spLocks noChangeShapeType="1"/>
          </p:cNvSpPr>
          <p:nvPr/>
        </p:nvSpPr>
        <p:spPr bwMode="auto">
          <a:xfrm>
            <a:off x="7010400" y="3290888"/>
            <a:ext cx="0" cy="27162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4103" name="Rectangle 23"/>
          <p:cNvSpPr>
            <a:spLocks noChangeArrowheads="1"/>
          </p:cNvSpPr>
          <p:nvPr/>
        </p:nvSpPr>
        <p:spPr bwMode="auto">
          <a:xfrm>
            <a:off x="6396038" y="5875338"/>
            <a:ext cx="428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q</a:t>
            </a:r>
            <a:r>
              <a:rPr lang="en-US" sz="2000" b="1" i="1" baseline="-25000"/>
              <a:t>1</a:t>
            </a:r>
          </a:p>
        </p:txBody>
      </p:sp>
      <p:sp>
        <p:nvSpPr>
          <p:cNvPr id="174104" name="Rectangle 24"/>
          <p:cNvSpPr>
            <a:spLocks noChangeArrowheads="1"/>
          </p:cNvSpPr>
          <p:nvPr/>
        </p:nvSpPr>
        <p:spPr bwMode="auto">
          <a:xfrm>
            <a:off x="6929438" y="5875338"/>
            <a:ext cx="428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q</a:t>
            </a:r>
            <a:r>
              <a:rPr lang="en-US" sz="2000" b="1" i="1" baseline="-25000"/>
              <a:t>2</a:t>
            </a:r>
          </a:p>
        </p:txBody>
      </p:sp>
      <p:sp>
        <p:nvSpPr>
          <p:cNvPr id="174105" name="Rectangle 25"/>
          <p:cNvSpPr>
            <a:spLocks noChangeArrowheads="1"/>
          </p:cNvSpPr>
          <p:nvPr/>
        </p:nvSpPr>
        <p:spPr bwMode="auto">
          <a:xfrm>
            <a:off x="2686050" y="1630363"/>
            <a:ext cx="4191000" cy="406400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2000" b="1"/>
              <a:t>S = CM está por encima de CVMe</a:t>
            </a:r>
          </a:p>
        </p:txBody>
      </p:sp>
      <p:grpSp>
        <p:nvGrpSpPr>
          <p:cNvPr id="174106" name="Group 26"/>
          <p:cNvGrpSpPr>
            <a:grpSpLocks/>
          </p:cNvGrpSpPr>
          <p:nvPr/>
        </p:nvGrpSpPr>
        <p:grpSpPr bwMode="auto">
          <a:xfrm>
            <a:off x="2141538" y="5105400"/>
            <a:ext cx="138112" cy="762000"/>
            <a:chOff x="1349" y="3216"/>
            <a:chExt cx="87" cy="480"/>
          </a:xfrm>
        </p:grpSpPr>
        <p:sp>
          <p:nvSpPr>
            <p:cNvPr id="174107" name="Line 27"/>
            <p:cNvSpPr>
              <a:spLocks noChangeShapeType="1"/>
            </p:cNvSpPr>
            <p:nvPr/>
          </p:nvSpPr>
          <p:spPr bwMode="auto">
            <a:xfrm>
              <a:off x="1349" y="3504"/>
              <a:ext cx="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08" name="Line 28"/>
            <p:cNvSpPr>
              <a:spLocks noChangeShapeType="1"/>
            </p:cNvSpPr>
            <p:nvPr/>
          </p:nvSpPr>
          <p:spPr bwMode="auto">
            <a:xfrm>
              <a:off x="1349" y="3600"/>
              <a:ext cx="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09" name="Line 29"/>
            <p:cNvSpPr>
              <a:spLocks noChangeShapeType="1"/>
            </p:cNvSpPr>
            <p:nvPr/>
          </p:nvSpPr>
          <p:spPr bwMode="auto">
            <a:xfrm>
              <a:off x="1349" y="3696"/>
              <a:ext cx="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10" name="Line 30"/>
            <p:cNvSpPr>
              <a:spLocks noChangeShapeType="1"/>
            </p:cNvSpPr>
            <p:nvPr/>
          </p:nvSpPr>
          <p:spPr bwMode="auto">
            <a:xfrm>
              <a:off x="1349" y="3216"/>
              <a:ext cx="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11" name="Line 31"/>
            <p:cNvSpPr>
              <a:spLocks noChangeShapeType="1"/>
            </p:cNvSpPr>
            <p:nvPr/>
          </p:nvSpPr>
          <p:spPr bwMode="auto">
            <a:xfrm>
              <a:off x="1349" y="3312"/>
              <a:ext cx="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12" name="Line 32"/>
            <p:cNvSpPr>
              <a:spLocks noChangeShapeType="1"/>
            </p:cNvSpPr>
            <p:nvPr/>
          </p:nvSpPr>
          <p:spPr bwMode="auto">
            <a:xfrm>
              <a:off x="1349" y="3408"/>
              <a:ext cx="8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174113" name="Group 33"/>
          <p:cNvGrpSpPr>
            <a:grpSpLocks/>
          </p:cNvGrpSpPr>
          <p:nvPr/>
        </p:nvGrpSpPr>
        <p:grpSpPr bwMode="auto">
          <a:xfrm>
            <a:off x="5513388" y="3048000"/>
            <a:ext cx="1700212" cy="1828800"/>
            <a:chOff x="3473" y="1920"/>
            <a:chExt cx="1071" cy="1152"/>
          </a:xfrm>
        </p:grpSpPr>
        <p:sp>
          <p:nvSpPr>
            <p:cNvPr id="174114" name="Line 34"/>
            <p:cNvSpPr>
              <a:spLocks noChangeShapeType="1"/>
            </p:cNvSpPr>
            <p:nvPr/>
          </p:nvSpPr>
          <p:spPr bwMode="auto">
            <a:xfrm>
              <a:off x="3473" y="3072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15" name="Line 35"/>
            <p:cNvSpPr>
              <a:spLocks noChangeShapeType="1"/>
            </p:cNvSpPr>
            <p:nvPr/>
          </p:nvSpPr>
          <p:spPr bwMode="auto">
            <a:xfrm>
              <a:off x="4385" y="1920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16" name="Line 36"/>
            <p:cNvSpPr>
              <a:spLocks noChangeShapeType="1"/>
            </p:cNvSpPr>
            <p:nvPr/>
          </p:nvSpPr>
          <p:spPr bwMode="auto">
            <a:xfrm>
              <a:off x="4337" y="2016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17" name="Line 37"/>
            <p:cNvSpPr>
              <a:spLocks noChangeShapeType="1"/>
            </p:cNvSpPr>
            <p:nvPr/>
          </p:nvSpPr>
          <p:spPr bwMode="auto">
            <a:xfrm>
              <a:off x="4241" y="2112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18" name="Line 38"/>
            <p:cNvSpPr>
              <a:spLocks noChangeShapeType="1"/>
            </p:cNvSpPr>
            <p:nvPr/>
          </p:nvSpPr>
          <p:spPr bwMode="auto">
            <a:xfrm>
              <a:off x="4193" y="2208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19" name="Line 39"/>
            <p:cNvSpPr>
              <a:spLocks noChangeShapeType="1"/>
            </p:cNvSpPr>
            <p:nvPr/>
          </p:nvSpPr>
          <p:spPr bwMode="auto">
            <a:xfrm>
              <a:off x="4145" y="2304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20" name="Line 40"/>
            <p:cNvSpPr>
              <a:spLocks noChangeShapeType="1"/>
            </p:cNvSpPr>
            <p:nvPr/>
          </p:nvSpPr>
          <p:spPr bwMode="auto">
            <a:xfrm>
              <a:off x="4049" y="2400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21" name="Line 41"/>
            <p:cNvSpPr>
              <a:spLocks noChangeShapeType="1"/>
            </p:cNvSpPr>
            <p:nvPr/>
          </p:nvSpPr>
          <p:spPr bwMode="auto">
            <a:xfrm>
              <a:off x="4001" y="2496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22" name="Line 42"/>
            <p:cNvSpPr>
              <a:spLocks noChangeShapeType="1"/>
            </p:cNvSpPr>
            <p:nvPr/>
          </p:nvSpPr>
          <p:spPr bwMode="auto">
            <a:xfrm>
              <a:off x="3905" y="2592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23" name="Line 43"/>
            <p:cNvSpPr>
              <a:spLocks noChangeShapeType="1"/>
            </p:cNvSpPr>
            <p:nvPr/>
          </p:nvSpPr>
          <p:spPr bwMode="auto">
            <a:xfrm>
              <a:off x="3809" y="2688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24" name="Line 44"/>
            <p:cNvSpPr>
              <a:spLocks noChangeShapeType="1"/>
            </p:cNvSpPr>
            <p:nvPr/>
          </p:nvSpPr>
          <p:spPr bwMode="auto">
            <a:xfrm>
              <a:off x="3761" y="2784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25" name="Line 45"/>
            <p:cNvSpPr>
              <a:spLocks noChangeShapeType="1"/>
            </p:cNvSpPr>
            <p:nvPr/>
          </p:nvSpPr>
          <p:spPr bwMode="auto">
            <a:xfrm>
              <a:off x="3665" y="2880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4126" name="Line 46"/>
            <p:cNvSpPr>
              <a:spLocks noChangeShapeType="1"/>
            </p:cNvSpPr>
            <p:nvPr/>
          </p:nvSpPr>
          <p:spPr bwMode="auto">
            <a:xfrm>
              <a:off x="3569" y="2976"/>
              <a:ext cx="159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174127" name="Freeform 47"/>
          <p:cNvSpPr>
            <a:spLocks/>
          </p:cNvSpPr>
          <p:nvPr/>
        </p:nvSpPr>
        <p:spPr bwMode="auto">
          <a:xfrm>
            <a:off x="2509838" y="2974975"/>
            <a:ext cx="4656137" cy="2543175"/>
          </a:xfrm>
          <a:custGeom>
            <a:avLst/>
            <a:gdLst/>
            <a:ahLst/>
            <a:cxnLst>
              <a:cxn ang="0">
                <a:pos x="0" y="672"/>
              </a:cxn>
              <a:cxn ang="0">
                <a:pos x="145" y="901"/>
              </a:cxn>
              <a:cxn ang="0">
                <a:pos x="217" y="1008"/>
              </a:cxn>
              <a:cxn ang="0">
                <a:pos x="289" y="1114"/>
              </a:cxn>
              <a:cxn ang="0">
                <a:pos x="361" y="1209"/>
              </a:cxn>
              <a:cxn ang="0">
                <a:pos x="434" y="1298"/>
              </a:cxn>
              <a:cxn ang="0">
                <a:pos x="506" y="1377"/>
              </a:cxn>
              <a:cxn ang="0">
                <a:pos x="578" y="1438"/>
              </a:cxn>
              <a:cxn ang="0">
                <a:pos x="650" y="1489"/>
              </a:cxn>
              <a:cxn ang="0">
                <a:pos x="715" y="1528"/>
              </a:cxn>
              <a:cxn ang="0">
                <a:pos x="787" y="1561"/>
              </a:cxn>
              <a:cxn ang="0">
                <a:pos x="852" y="1584"/>
              </a:cxn>
              <a:cxn ang="0">
                <a:pos x="925" y="1595"/>
              </a:cxn>
              <a:cxn ang="0">
                <a:pos x="997" y="1601"/>
              </a:cxn>
              <a:cxn ang="0">
                <a:pos x="1076" y="1595"/>
              </a:cxn>
              <a:cxn ang="0">
                <a:pos x="1156" y="1584"/>
              </a:cxn>
              <a:cxn ang="0">
                <a:pos x="1242" y="1567"/>
              </a:cxn>
              <a:cxn ang="0">
                <a:pos x="1336" y="1545"/>
              </a:cxn>
              <a:cxn ang="0">
                <a:pos x="1437" y="1517"/>
              </a:cxn>
              <a:cxn ang="0">
                <a:pos x="1538" y="1478"/>
              </a:cxn>
              <a:cxn ang="0">
                <a:pos x="1647" y="1427"/>
              </a:cxn>
              <a:cxn ang="0">
                <a:pos x="1755" y="1366"/>
              </a:cxn>
              <a:cxn ang="0">
                <a:pos x="1863" y="1287"/>
              </a:cxn>
              <a:cxn ang="0">
                <a:pos x="1972" y="1198"/>
              </a:cxn>
              <a:cxn ang="0">
                <a:pos x="2087" y="1091"/>
              </a:cxn>
              <a:cxn ang="0">
                <a:pos x="2203" y="963"/>
              </a:cxn>
              <a:cxn ang="0">
                <a:pos x="2318" y="828"/>
              </a:cxn>
              <a:cxn ang="0">
                <a:pos x="2441" y="677"/>
              </a:cxn>
              <a:cxn ang="0">
                <a:pos x="2564" y="515"/>
              </a:cxn>
              <a:cxn ang="0">
                <a:pos x="2686" y="347"/>
              </a:cxn>
              <a:cxn ang="0">
                <a:pos x="2932" y="0"/>
              </a:cxn>
            </a:cxnLst>
            <a:rect l="0" t="0" r="r" b="b"/>
            <a:pathLst>
              <a:path w="2933" h="1602">
                <a:moveTo>
                  <a:pt x="0" y="672"/>
                </a:moveTo>
                <a:lnTo>
                  <a:pt x="145" y="901"/>
                </a:lnTo>
                <a:lnTo>
                  <a:pt x="217" y="1008"/>
                </a:lnTo>
                <a:lnTo>
                  <a:pt x="289" y="1114"/>
                </a:lnTo>
                <a:lnTo>
                  <a:pt x="361" y="1209"/>
                </a:lnTo>
                <a:lnTo>
                  <a:pt x="434" y="1298"/>
                </a:lnTo>
                <a:lnTo>
                  <a:pt x="506" y="1377"/>
                </a:lnTo>
                <a:lnTo>
                  <a:pt x="578" y="1438"/>
                </a:lnTo>
                <a:lnTo>
                  <a:pt x="650" y="1489"/>
                </a:lnTo>
                <a:lnTo>
                  <a:pt x="715" y="1528"/>
                </a:lnTo>
                <a:lnTo>
                  <a:pt x="787" y="1561"/>
                </a:lnTo>
                <a:lnTo>
                  <a:pt x="852" y="1584"/>
                </a:lnTo>
                <a:lnTo>
                  <a:pt x="925" y="1595"/>
                </a:lnTo>
                <a:lnTo>
                  <a:pt x="997" y="1601"/>
                </a:lnTo>
                <a:lnTo>
                  <a:pt x="1076" y="1595"/>
                </a:lnTo>
                <a:lnTo>
                  <a:pt x="1156" y="1584"/>
                </a:lnTo>
                <a:lnTo>
                  <a:pt x="1242" y="1567"/>
                </a:lnTo>
                <a:lnTo>
                  <a:pt x="1336" y="1545"/>
                </a:lnTo>
                <a:lnTo>
                  <a:pt x="1437" y="1517"/>
                </a:lnTo>
                <a:lnTo>
                  <a:pt x="1538" y="1478"/>
                </a:lnTo>
                <a:lnTo>
                  <a:pt x="1647" y="1427"/>
                </a:lnTo>
                <a:lnTo>
                  <a:pt x="1755" y="1366"/>
                </a:lnTo>
                <a:lnTo>
                  <a:pt x="1863" y="1287"/>
                </a:lnTo>
                <a:lnTo>
                  <a:pt x="1972" y="1198"/>
                </a:lnTo>
                <a:lnTo>
                  <a:pt x="2087" y="1091"/>
                </a:lnTo>
                <a:lnTo>
                  <a:pt x="2203" y="963"/>
                </a:lnTo>
                <a:lnTo>
                  <a:pt x="2318" y="828"/>
                </a:lnTo>
                <a:lnTo>
                  <a:pt x="2441" y="677"/>
                </a:lnTo>
                <a:lnTo>
                  <a:pt x="2564" y="515"/>
                </a:lnTo>
                <a:lnTo>
                  <a:pt x="2686" y="347"/>
                </a:lnTo>
                <a:lnTo>
                  <a:pt x="2932" y="0"/>
                </a:lnTo>
              </a:path>
            </a:pathLst>
          </a:custGeom>
          <a:noFill/>
          <a:ln w="50800" cap="rnd" cmpd="sng">
            <a:solidFill>
              <a:srgbClr val="9933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74130" name="Text Box 50"/>
          <p:cNvSpPr txBox="1">
            <a:spLocks noChangeArrowheads="1"/>
          </p:cNvSpPr>
          <p:nvPr/>
        </p:nvSpPr>
        <p:spPr bwMode="auto">
          <a:xfrm>
            <a:off x="4895850" y="5502275"/>
            <a:ext cx="917575" cy="396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en-US" sz="2000" b="1">
                <a:solidFill>
                  <a:srgbClr val="FF3300"/>
                </a:solidFill>
              </a:rPr>
              <a:t>Cierre</a:t>
            </a:r>
          </a:p>
        </p:txBody>
      </p:sp>
      <p:sp>
        <p:nvSpPr>
          <p:cNvPr id="174131" name="Line 51"/>
          <p:cNvSpPr>
            <a:spLocks noChangeShapeType="1"/>
          </p:cNvSpPr>
          <p:nvPr/>
        </p:nvSpPr>
        <p:spPr bwMode="auto">
          <a:xfrm>
            <a:off x="5499100" y="5095875"/>
            <a:ext cx="269875" cy="45720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arrow" w="med" len="med"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174133" name="Rectangle 53"/>
          <p:cNvSpPr>
            <a:spLocks noGrp="1" noChangeArrowheads="1"/>
          </p:cNvSpPr>
          <p:nvPr>
            <p:ph type="title"/>
          </p:nvPr>
        </p:nvSpPr>
        <p:spPr>
          <a:xfrm>
            <a:off x="550863" y="295275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2.1. </a:t>
            </a:r>
            <a:r>
              <a:rPr lang="es-ES" sz="3200" dirty="0"/>
              <a:t>El óptimo de la producción y la curva de oferta de la </a:t>
            </a:r>
            <a:r>
              <a:rPr lang="es-ES" sz="3200" dirty="0" smtClean="0"/>
              <a:t>empresa</a:t>
            </a:r>
            <a:r>
              <a:rPr lang="en-US" sz="3200" dirty="0" smtClean="0"/>
              <a:t> </a:t>
            </a:r>
            <a:endParaRPr lang="en-US" sz="3200" dirty="0"/>
          </a:p>
        </p:txBody>
      </p:sp>
      <p:sp>
        <p:nvSpPr>
          <p:cNvPr id="174134" name="Rectangle 54"/>
          <p:cNvSpPr>
            <a:spLocks noChangeArrowheads="1"/>
          </p:cNvSpPr>
          <p:nvPr/>
        </p:nvSpPr>
        <p:spPr bwMode="auto">
          <a:xfrm>
            <a:off x="846138" y="1477963"/>
            <a:ext cx="1355725" cy="8223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  <a:p>
            <a:pPr algn="r" eaLnBrk="0" hangingPunct="0"/>
            <a:r>
              <a:rPr lang="en-US" sz="1600" b="1"/>
              <a:t>(dólares por</a:t>
            </a:r>
          </a:p>
          <a:p>
            <a:pPr algn="r" eaLnBrk="0" hangingPunct="0"/>
            <a:r>
              <a:rPr lang="en-US" sz="1600" b="1"/>
              <a:t>unidad)</a:t>
            </a:r>
          </a:p>
        </p:txBody>
      </p:sp>
      <p:sp>
        <p:nvSpPr>
          <p:cNvPr id="174135" name="Rectangle 55"/>
          <p:cNvSpPr>
            <a:spLocks noChangeArrowheads="1"/>
          </p:cNvSpPr>
          <p:nvPr/>
        </p:nvSpPr>
        <p:spPr bwMode="auto">
          <a:xfrm>
            <a:off x="7308850" y="5891213"/>
            <a:ext cx="129698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  <a:endParaRPr lang="en-US" sz="2000" b="1"/>
          </a:p>
        </p:txBody>
      </p:sp>
      <p:pic>
        <p:nvPicPr>
          <p:cNvPr id="52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7220857" y="169454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38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AA629-EB2D-4938-9F0A-25E0DF93C73F}" type="slidenum">
              <a:rPr lang="es-ES"/>
              <a:pPr/>
              <a:t>25</a:t>
            </a:fld>
            <a:endParaRPr lang="es-ES"/>
          </a:p>
        </p:txBody>
      </p:sp>
      <p:sp>
        <p:nvSpPr>
          <p:cNvPr id="17613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613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613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34051" y="1889567"/>
            <a:ext cx="8229600" cy="4525963"/>
          </a:xfrm>
          <a:noFill/>
          <a:ln/>
        </p:spPr>
        <p:txBody>
          <a:bodyPr lIns="90488" tIns="44450" rIns="90488" bIns="44450"/>
          <a:lstStyle/>
          <a:p>
            <a:pPr>
              <a:lnSpc>
                <a:spcPct val="90000"/>
              </a:lnSpc>
              <a:spcBef>
                <a:spcPct val="70000"/>
              </a:spcBef>
            </a:pPr>
            <a:r>
              <a:rPr lang="en-US" dirty="0" err="1"/>
              <a:t>Observaciones</a:t>
            </a:r>
            <a:r>
              <a:rPr lang="en-US" dirty="0"/>
              <a:t>:</a:t>
            </a:r>
          </a:p>
          <a:p>
            <a:pPr lvl="1" algn="just">
              <a:spcAft>
                <a:spcPts val="1200"/>
              </a:spcAft>
              <a:buSzPct val="75000"/>
            </a:pPr>
            <a:r>
              <a:rPr lang="es-ES" dirty="0"/>
              <a:t>La curva de oferta tiene pendiente positiva debido a los rendimientos decrecientes</a:t>
            </a:r>
            <a:r>
              <a:rPr lang="en-US" dirty="0"/>
              <a:t>.</a:t>
            </a:r>
          </a:p>
          <a:p>
            <a:pPr lvl="1" algn="just">
              <a:buSzPct val="75000"/>
            </a:pPr>
            <a:r>
              <a:rPr lang="es-ES" dirty="0"/>
              <a:t>La subida de precio hace que la producción adicional sea rentable y eleva los beneficios totales de la empresa porque se aplica a todas las unidades que </a:t>
            </a:r>
            <a:r>
              <a:rPr lang="es-ES" dirty="0" smtClean="0"/>
              <a:t>produce.</a:t>
            </a:r>
            <a:endParaRPr lang="en-US" dirty="0"/>
          </a:p>
        </p:txBody>
      </p:sp>
      <p:sp>
        <p:nvSpPr>
          <p:cNvPr id="176135" name="Rectangle 7"/>
          <p:cNvSpPr>
            <a:spLocks noGrp="1" noChangeArrowheads="1"/>
          </p:cNvSpPr>
          <p:nvPr>
            <p:ph type="title"/>
          </p:nvPr>
        </p:nvSpPr>
        <p:spPr>
          <a:xfrm>
            <a:off x="504564" y="573067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2.1. </a:t>
            </a:r>
            <a:r>
              <a:rPr lang="es-ES" sz="3200" dirty="0"/>
              <a:t>El óptimo de la producción y la curva de oferta de la empresa</a:t>
            </a:r>
            <a:r>
              <a:rPr lang="en-US" sz="3200" dirty="0"/>
              <a:t> 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1BC81-A6E5-4D72-9640-E0EB590608BB}" type="slidenum">
              <a:rPr lang="es-ES"/>
              <a:pPr/>
              <a:t>26</a:t>
            </a:fld>
            <a:endParaRPr lang="es-ES"/>
          </a:p>
        </p:txBody>
      </p:sp>
      <p:sp>
        <p:nvSpPr>
          <p:cNvPr id="17817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817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7818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76177" y="1530331"/>
            <a:ext cx="8229600" cy="4873625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s-ES" sz="2800" dirty="0"/>
              <a:t>La respuesta de la empresa a la </a:t>
            </a:r>
            <a:r>
              <a:rPr lang="es-ES" sz="2800" dirty="0">
                <a:solidFill>
                  <a:srgbClr val="FF3300"/>
                </a:solidFill>
              </a:rPr>
              <a:t>variación del precio de los factores</a:t>
            </a:r>
            <a:r>
              <a:rPr lang="es-ES" sz="2800" dirty="0"/>
              <a:t> </a:t>
            </a:r>
            <a:r>
              <a:rPr lang="es-ES" sz="2800" dirty="0" smtClean="0"/>
              <a:t>(figura </a:t>
            </a:r>
            <a:r>
              <a:rPr lang="es-ES" sz="2800" dirty="0"/>
              <a:t>6).</a:t>
            </a:r>
          </a:p>
          <a:p>
            <a:pPr lvl="1" algn="just">
              <a:buSzPct val="75000"/>
            </a:pPr>
            <a:r>
              <a:rPr lang="es-ES" sz="2400" dirty="0"/>
              <a:t>Cuando sube el precio de los factores de producción, las curvas de costes se desplazan en sentido ascendente de CM</a:t>
            </a:r>
            <a:r>
              <a:rPr lang="es-ES" sz="2400" baseline="-25000" dirty="0"/>
              <a:t>1</a:t>
            </a:r>
            <a:r>
              <a:rPr lang="es-ES" sz="2400" dirty="0"/>
              <a:t> hasta CM</a:t>
            </a:r>
            <a:r>
              <a:rPr lang="es-ES" sz="2400" baseline="-25000" dirty="0"/>
              <a:t>2</a:t>
            </a:r>
            <a:r>
              <a:rPr lang="es-ES" sz="2400" dirty="0"/>
              <a:t> (producir cada unidad cuesta más).</a:t>
            </a:r>
          </a:p>
          <a:p>
            <a:pPr lvl="1" algn="just">
              <a:buSzPct val="75000"/>
            </a:pPr>
            <a:r>
              <a:rPr lang="es-ES" sz="2400" dirty="0"/>
              <a:t>El nuevo nivel de producción </a:t>
            </a:r>
            <a:r>
              <a:rPr lang="es-ES" sz="2400" dirty="0" err="1"/>
              <a:t>maximizador</a:t>
            </a:r>
            <a:r>
              <a:rPr lang="es-ES" sz="2400" dirty="0"/>
              <a:t> de beneficios será menor (q</a:t>
            </a:r>
            <a:r>
              <a:rPr lang="es-ES" sz="2400" baseline="-25000" dirty="0"/>
              <a:t>2</a:t>
            </a:r>
            <a:r>
              <a:rPr lang="es-ES" sz="2400" dirty="0"/>
              <a:t>). Por tanto la subida del precio de los factores lleva a la empresa a reducir la producción. </a:t>
            </a:r>
          </a:p>
        </p:txBody>
      </p:sp>
      <p:sp>
        <p:nvSpPr>
          <p:cNvPr id="178185" name="Rectangle 9"/>
          <p:cNvSpPr>
            <a:spLocks noGrp="1" noChangeArrowheads="1"/>
          </p:cNvSpPr>
          <p:nvPr>
            <p:ph type="title"/>
          </p:nvPr>
        </p:nvSpPr>
        <p:spPr>
          <a:xfrm>
            <a:off x="539288" y="538343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2.1. </a:t>
            </a:r>
            <a:r>
              <a:rPr lang="es-ES" sz="3200" dirty="0"/>
              <a:t>El óptimo de la producción y la curva de oferta de la empresa</a:t>
            </a:r>
            <a:r>
              <a:rPr lang="en-US" sz="3200" dirty="0"/>
              <a:t> 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138896" y="6245225"/>
            <a:ext cx="8194876" cy="476250"/>
          </a:xfrm>
        </p:spPr>
        <p:txBody>
          <a:bodyPr/>
          <a:lstStyle/>
          <a:p>
            <a:r>
              <a:rPr lang="en-US" sz="2800" i="1" dirty="0" err="1" smtClean="0"/>
              <a:t>Figura</a:t>
            </a:r>
            <a:r>
              <a:rPr lang="en-US" sz="2800" i="1" dirty="0" smtClean="0"/>
              <a:t> 6</a:t>
            </a:r>
            <a:r>
              <a:rPr lang="en-US" sz="2800" dirty="0" smtClean="0"/>
              <a:t>. </a:t>
            </a:r>
            <a:r>
              <a:rPr lang="en-US" sz="2800" dirty="0" err="1" smtClean="0"/>
              <a:t>Variación</a:t>
            </a:r>
            <a:r>
              <a:rPr lang="en-US" sz="2800" dirty="0" smtClean="0"/>
              <a:t> del </a:t>
            </a:r>
            <a:r>
              <a:rPr lang="en-US" sz="2800" dirty="0" err="1" smtClean="0"/>
              <a:t>precio</a:t>
            </a:r>
            <a:r>
              <a:rPr lang="en-US" sz="2800" dirty="0" smtClean="0"/>
              <a:t> de los </a:t>
            </a:r>
            <a:r>
              <a:rPr lang="en-US" sz="2800" dirty="0" err="1" smtClean="0"/>
              <a:t>factores</a:t>
            </a:r>
            <a:r>
              <a:rPr lang="es-ES" sz="2800" dirty="0" smtClean="0"/>
              <a:t>.</a:t>
            </a:r>
            <a:endParaRPr lang="en-US" sz="2800" i="1" dirty="0" smtClean="0"/>
          </a:p>
        </p:txBody>
      </p:sp>
      <p:sp>
        <p:nvSpPr>
          <p:cNvPr id="29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8BA2-9FB2-4694-8BBC-4A781D5BA8E6}" type="slidenum">
              <a:rPr lang="es-ES"/>
              <a:pPr/>
              <a:t>27</a:t>
            </a:fld>
            <a:endParaRPr lang="es-ES"/>
          </a:p>
        </p:txBody>
      </p:sp>
      <p:sp>
        <p:nvSpPr>
          <p:cNvPr id="184334" name="Freeform 14"/>
          <p:cNvSpPr>
            <a:spLocks/>
          </p:cNvSpPr>
          <p:nvPr/>
        </p:nvSpPr>
        <p:spPr bwMode="auto">
          <a:xfrm>
            <a:off x="3348038" y="2209800"/>
            <a:ext cx="2827337" cy="2365375"/>
          </a:xfrm>
          <a:custGeom>
            <a:avLst/>
            <a:gdLst/>
            <a:ahLst/>
            <a:cxnLst>
              <a:cxn ang="0">
                <a:pos x="0" y="1489"/>
              </a:cxn>
              <a:cxn ang="0">
                <a:pos x="324" y="1355"/>
              </a:cxn>
              <a:cxn ang="0">
                <a:pos x="486" y="1282"/>
              </a:cxn>
              <a:cxn ang="0">
                <a:pos x="635" y="1212"/>
              </a:cxn>
              <a:cxn ang="0">
                <a:pos x="784" y="1134"/>
              </a:cxn>
              <a:cxn ang="0">
                <a:pos x="921" y="1056"/>
              </a:cxn>
              <a:cxn ang="0">
                <a:pos x="1052" y="973"/>
              </a:cxn>
              <a:cxn ang="0">
                <a:pos x="1170" y="881"/>
              </a:cxn>
              <a:cxn ang="0">
                <a:pos x="1276" y="784"/>
              </a:cxn>
              <a:cxn ang="0">
                <a:pos x="1369" y="687"/>
              </a:cxn>
              <a:cxn ang="0">
                <a:pos x="1456" y="581"/>
              </a:cxn>
              <a:cxn ang="0">
                <a:pos x="1531" y="470"/>
              </a:cxn>
              <a:cxn ang="0">
                <a:pos x="1600" y="355"/>
              </a:cxn>
              <a:cxn ang="0">
                <a:pos x="1662" y="240"/>
              </a:cxn>
              <a:cxn ang="0">
                <a:pos x="1780" y="0"/>
              </a:cxn>
            </a:cxnLst>
            <a:rect l="0" t="0" r="r" b="b"/>
            <a:pathLst>
              <a:path w="1781" h="1490">
                <a:moveTo>
                  <a:pt x="0" y="1489"/>
                </a:moveTo>
                <a:lnTo>
                  <a:pt x="324" y="1355"/>
                </a:lnTo>
                <a:lnTo>
                  <a:pt x="486" y="1282"/>
                </a:lnTo>
                <a:lnTo>
                  <a:pt x="635" y="1212"/>
                </a:lnTo>
                <a:lnTo>
                  <a:pt x="784" y="1134"/>
                </a:lnTo>
                <a:lnTo>
                  <a:pt x="921" y="1056"/>
                </a:lnTo>
                <a:lnTo>
                  <a:pt x="1052" y="973"/>
                </a:lnTo>
                <a:lnTo>
                  <a:pt x="1170" y="881"/>
                </a:lnTo>
                <a:lnTo>
                  <a:pt x="1276" y="784"/>
                </a:lnTo>
                <a:lnTo>
                  <a:pt x="1369" y="687"/>
                </a:lnTo>
                <a:lnTo>
                  <a:pt x="1456" y="581"/>
                </a:lnTo>
                <a:lnTo>
                  <a:pt x="1531" y="470"/>
                </a:lnTo>
                <a:lnTo>
                  <a:pt x="1600" y="355"/>
                </a:lnTo>
                <a:lnTo>
                  <a:pt x="1662" y="240"/>
                </a:lnTo>
                <a:lnTo>
                  <a:pt x="1780" y="0"/>
                </a:lnTo>
              </a:path>
            </a:pathLst>
          </a:custGeom>
          <a:noFill/>
          <a:ln w="50800" cap="rnd" cmpd="sng">
            <a:solidFill>
              <a:srgbClr val="99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84335" name="Rectangle 15"/>
          <p:cNvSpPr>
            <a:spLocks noChangeArrowheads="1"/>
          </p:cNvSpPr>
          <p:nvPr/>
        </p:nvSpPr>
        <p:spPr bwMode="auto">
          <a:xfrm>
            <a:off x="5862638" y="1900238"/>
            <a:ext cx="668337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/>
              <a:t>CM</a:t>
            </a:r>
            <a:r>
              <a:rPr lang="en-US" sz="2000" b="1" baseline="-25000"/>
              <a:t>2</a:t>
            </a:r>
          </a:p>
        </p:txBody>
      </p:sp>
      <p:sp>
        <p:nvSpPr>
          <p:cNvPr id="184339" name="Line 19"/>
          <p:cNvSpPr>
            <a:spLocks noChangeShapeType="1"/>
          </p:cNvSpPr>
          <p:nvPr/>
        </p:nvSpPr>
        <p:spPr bwMode="auto">
          <a:xfrm>
            <a:off x="4953000" y="3824288"/>
            <a:ext cx="0" cy="21828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4340" name="Oval 20"/>
          <p:cNvSpPr>
            <a:spLocks noChangeArrowheads="1"/>
          </p:cNvSpPr>
          <p:nvPr/>
        </p:nvSpPr>
        <p:spPr bwMode="auto">
          <a:xfrm>
            <a:off x="4876800" y="37338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4342" name="Rectangle 22"/>
          <p:cNvSpPr>
            <a:spLocks noChangeArrowheads="1"/>
          </p:cNvSpPr>
          <p:nvPr/>
        </p:nvSpPr>
        <p:spPr bwMode="auto">
          <a:xfrm>
            <a:off x="4719638" y="5857875"/>
            <a:ext cx="428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q</a:t>
            </a:r>
            <a:r>
              <a:rPr lang="en-US" sz="2000" b="1" i="1" baseline="-25000"/>
              <a:t>2</a:t>
            </a:r>
          </a:p>
        </p:txBody>
      </p:sp>
      <p:sp>
        <p:nvSpPr>
          <p:cNvPr id="184343" name="Rectangle 23"/>
          <p:cNvSpPr>
            <a:spLocks noChangeArrowheads="1"/>
          </p:cNvSpPr>
          <p:nvPr/>
        </p:nvSpPr>
        <p:spPr bwMode="auto">
          <a:xfrm>
            <a:off x="6577013" y="1411288"/>
            <a:ext cx="2566987" cy="11144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54000" tIns="7200" rIns="54000" bIns="115200">
            <a:spAutoFit/>
          </a:bodyPr>
          <a:lstStyle/>
          <a:p>
            <a:pPr algn="ctr" eaLnBrk="0" hangingPunct="0"/>
            <a:r>
              <a:rPr lang="en-US" sz="1600" b="1" dirty="0"/>
              <a:t>Los </a:t>
            </a:r>
            <a:r>
              <a:rPr lang="en-US" sz="1600" b="1" dirty="0" err="1"/>
              <a:t>costes</a:t>
            </a:r>
            <a:r>
              <a:rPr lang="en-US" sz="1600" b="1" dirty="0"/>
              <a:t> de los</a:t>
            </a:r>
          </a:p>
          <a:p>
            <a:pPr algn="ctr" eaLnBrk="0" hangingPunct="0"/>
            <a:r>
              <a:rPr lang="en-US" sz="1600" b="1" dirty="0" err="1"/>
              <a:t>factores</a:t>
            </a:r>
            <a:r>
              <a:rPr lang="en-US" sz="1600" b="1" dirty="0"/>
              <a:t> </a:t>
            </a:r>
            <a:r>
              <a:rPr lang="en-US" sz="1600" b="1" dirty="0" err="1"/>
              <a:t>aumentan</a:t>
            </a:r>
            <a:r>
              <a:rPr lang="en-US" sz="1600" b="1" dirty="0"/>
              <a:t> y </a:t>
            </a:r>
            <a:r>
              <a:rPr lang="en-US" sz="1600" b="1" i="1" dirty="0"/>
              <a:t>CM  </a:t>
            </a:r>
            <a:r>
              <a:rPr lang="en-US" sz="1600" b="1" dirty="0"/>
              <a:t>se </a:t>
            </a:r>
            <a:r>
              <a:rPr lang="en-US" sz="1600" b="1" dirty="0" err="1"/>
              <a:t>desplaza</a:t>
            </a:r>
            <a:r>
              <a:rPr lang="en-US" sz="1600" b="1" dirty="0"/>
              <a:t> </a:t>
            </a:r>
            <a:r>
              <a:rPr lang="en-US" sz="1600" b="1" dirty="0" err="1"/>
              <a:t>hacia</a:t>
            </a:r>
            <a:r>
              <a:rPr lang="en-US" sz="1600" b="1" dirty="0"/>
              <a:t> </a:t>
            </a:r>
            <a:r>
              <a:rPr lang="en-US" sz="1600" b="1" i="1" dirty="0"/>
              <a:t>CM</a:t>
            </a:r>
            <a:r>
              <a:rPr lang="en-US" sz="1600" b="1" baseline="-25000" dirty="0"/>
              <a:t>2</a:t>
            </a:r>
            <a:r>
              <a:rPr lang="en-US" sz="1600" b="1" dirty="0"/>
              <a:t> </a:t>
            </a:r>
            <a:endParaRPr lang="en-US" sz="1600" b="1" i="1" dirty="0"/>
          </a:p>
          <a:p>
            <a:pPr algn="ctr" eaLnBrk="0" hangingPunct="0"/>
            <a:r>
              <a:rPr lang="en-US" sz="1600" b="1" dirty="0"/>
              <a:t>y </a:t>
            </a:r>
            <a:r>
              <a:rPr lang="en-US" sz="1600" b="1" i="1" dirty="0"/>
              <a:t>q </a:t>
            </a:r>
            <a:r>
              <a:rPr lang="en-US" sz="1600" b="1" dirty="0" err="1"/>
              <a:t>disminuye</a:t>
            </a:r>
            <a:r>
              <a:rPr lang="en-US" sz="1600" b="1" dirty="0"/>
              <a:t> a </a:t>
            </a:r>
            <a:r>
              <a:rPr lang="en-US" sz="1600" b="1" i="1" dirty="0"/>
              <a:t>q</a:t>
            </a:r>
            <a:r>
              <a:rPr lang="en-US" sz="1600" b="1" i="1" baseline="-25000" dirty="0"/>
              <a:t>2</a:t>
            </a:r>
            <a:r>
              <a:rPr lang="en-US" sz="1600" b="1" i="1" dirty="0"/>
              <a:t>.</a:t>
            </a:r>
          </a:p>
        </p:txBody>
      </p:sp>
      <p:sp>
        <p:nvSpPr>
          <p:cNvPr id="184344" name="Freeform 24"/>
          <p:cNvSpPr>
            <a:spLocks/>
          </p:cNvSpPr>
          <p:nvPr/>
        </p:nvSpPr>
        <p:spPr bwMode="auto">
          <a:xfrm>
            <a:off x="5029200" y="5410200"/>
            <a:ext cx="839788" cy="534988"/>
          </a:xfrm>
          <a:custGeom>
            <a:avLst/>
            <a:gdLst/>
            <a:ahLst/>
            <a:cxnLst>
              <a:cxn ang="0">
                <a:pos x="231" y="0"/>
              </a:cxn>
              <a:cxn ang="0">
                <a:pos x="231" y="97"/>
              </a:cxn>
              <a:cxn ang="0">
                <a:pos x="528" y="97"/>
              </a:cxn>
              <a:cxn ang="0">
                <a:pos x="528" y="239"/>
              </a:cxn>
              <a:cxn ang="0">
                <a:pos x="231" y="239"/>
              </a:cxn>
              <a:cxn ang="0">
                <a:pos x="231" y="336"/>
              </a:cxn>
              <a:cxn ang="0">
                <a:pos x="0" y="168"/>
              </a:cxn>
              <a:cxn ang="0">
                <a:pos x="231" y="0"/>
              </a:cxn>
            </a:cxnLst>
            <a:rect l="0" t="0" r="r" b="b"/>
            <a:pathLst>
              <a:path w="529" h="337">
                <a:moveTo>
                  <a:pt x="231" y="0"/>
                </a:moveTo>
                <a:lnTo>
                  <a:pt x="231" y="97"/>
                </a:lnTo>
                <a:lnTo>
                  <a:pt x="528" y="97"/>
                </a:lnTo>
                <a:lnTo>
                  <a:pt x="528" y="239"/>
                </a:lnTo>
                <a:lnTo>
                  <a:pt x="231" y="239"/>
                </a:lnTo>
                <a:lnTo>
                  <a:pt x="231" y="336"/>
                </a:lnTo>
                <a:lnTo>
                  <a:pt x="0" y="168"/>
                </a:lnTo>
                <a:lnTo>
                  <a:pt x="231" y="0"/>
                </a:lnTo>
              </a:path>
            </a:pathLst>
          </a:custGeom>
          <a:solidFill>
            <a:srgbClr val="FFCC00"/>
          </a:solidFill>
          <a:ln w="12700" cap="rnd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184338" name="Oval 18"/>
          <p:cNvSpPr>
            <a:spLocks noChangeArrowheads="1"/>
          </p:cNvSpPr>
          <p:nvPr/>
        </p:nvSpPr>
        <p:spPr bwMode="auto">
          <a:xfrm>
            <a:off x="5943600" y="24384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4353" name="Line 33"/>
          <p:cNvSpPr>
            <a:spLocks noChangeShapeType="1"/>
          </p:cNvSpPr>
          <p:nvPr/>
        </p:nvSpPr>
        <p:spPr bwMode="auto">
          <a:xfrm>
            <a:off x="6019800" y="2563813"/>
            <a:ext cx="0" cy="1112837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grpSp>
        <p:nvGrpSpPr>
          <p:cNvPr id="184355" name="Group 35"/>
          <p:cNvGrpSpPr>
            <a:grpSpLocks/>
          </p:cNvGrpSpPr>
          <p:nvPr/>
        </p:nvGrpSpPr>
        <p:grpSpPr bwMode="auto">
          <a:xfrm>
            <a:off x="3729038" y="2779713"/>
            <a:ext cx="3090862" cy="3471862"/>
            <a:chOff x="2349" y="1751"/>
            <a:chExt cx="1947" cy="2187"/>
          </a:xfrm>
        </p:grpSpPr>
        <p:sp>
          <p:nvSpPr>
            <p:cNvPr id="184332" name="Freeform 12"/>
            <p:cNvSpPr>
              <a:spLocks/>
            </p:cNvSpPr>
            <p:nvPr/>
          </p:nvSpPr>
          <p:spPr bwMode="auto">
            <a:xfrm>
              <a:off x="2349" y="2014"/>
              <a:ext cx="1685" cy="1300"/>
            </a:xfrm>
            <a:custGeom>
              <a:avLst/>
              <a:gdLst/>
              <a:ahLst/>
              <a:cxnLst>
                <a:cxn ang="0">
                  <a:pos x="0" y="1299"/>
                </a:cxn>
                <a:cxn ang="0">
                  <a:pos x="310" y="1182"/>
                </a:cxn>
                <a:cxn ang="0">
                  <a:pos x="606" y="1055"/>
                </a:cxn>
                <a:cxn ang="0">
                  <a:pos x="742" y="992"/>
                </a:cxn>
                <a:cxn ang="0">
                  <a:pos x="877" y="923"/>
                </a:cxn>
                <a:cxn ang="0">
                  <a:pos x="1000" y="848"/>
                </a:cxn>
                <a:cxn ang="0">
                  <a:pos x="1110" y="769"/>
                </a:cxn>
                <a:cxn ang="0">
                  <a:pos x="1206" y="684"/>
                </a:cxn>
                <a:cxn ang="0">
                  <a:pos x="1297" y="594"/>
                </a:cxn>
                <a:cxn ang="0">
                  <a:pos x="1374" y="504"/>
                </a:cxn>
                <a:cxn ang="0">
                  <a:pos x="1445" y="408"/>
                </a:cxn>
                <a:cxn ang="0">
                  <a:pos x="1568" y="207"/>
                </a:cxn>
                <a:cxn ang="0">
                  <a:pos x="1684" y="0"/>
                </a:cxn>
              </a:cxnLst>
              <a:rect l="0" t="0" r="r" b="b"/>
              <a:pathLst>
                <a:path w="1685" h="1300">
                  <a:moveTo>
                    <a:pt x="0" y="1299"/>
                  </a:moveTo>
                  <a:lnTo>
                    <a:pt x="310" y="1182"/>
                  </a:lnTo>
                  <a:lnTo>
                    <a:pt x="606" y="1055"/>
                  </a:lnTo>
                  <a:lnTo>
                    <a:pt x="742" y="992"/>
                  </a:lnTo>
                  <a:lnTo>
                    <a:pt x="877" y="923"/>
                  </a:lnTo>
                  <a:lnTo>
                    <a:pt x="1000" y="848"/>
                  </a:lnTo>
                  <a:lnTo>
                    <a:pt x="1110" y="769"/>
                  </a:lnTo>
                  <a:lnTo>
                    <a:pt x="1206" y="684"/>
                  </a:lnTo>
                  <a:lnTo>
                    <a:pt x="1297" y="594"/>
                  </a:lnTo>
                  <a:lnTo>
                    <a:pt x="1374" y="504"/>
                  </a:lnTo>
                  <a:lnTo>
                    <a:pt x="1445" y="408"/>
                  </a:lnTo>
                  <a:lnTo>
                    <a:pt x="1568" y="207"/>
                  </a:lnTo>
                  <a:lnTo>
                    <a:pt x="1684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184333" name="Rectangle 13"/>
            <p:cNvSpPr>
              <a:spLocks noChangeArrowheads="1"/>
            </p:cNvSpPr>
            <p:nvPr/>
          </p:nvSpPr>
          <p:spPr bwMode="auto">
            <a:xfrm>
              <a:off x="3875" y="1751"/>
              <a:ext cx="421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CM</a:t>
              </a:r>
              <a:r>
                <a:rPr lang="en-US" sz="2000" b="1" baseline="-25000"/>
                <a:t>1</a:t>
              </a:r>
            </a:p>
          </p:txBody>
        </p:sp>
        <p:sp>
          <p:nvSpPr>
            <p:cNvPr id="184336" name="Oval 16"/>
            <p:cNvSpPr>
              <a:spLocks noChangeArrowheads="1"/>
            </p:cNvSpPr>
            <p:nvPr/>
          </p:nvSpPr>
          <p:spPr bwMode="auto">
            <a:xfrm>
              <a:off x="3744" y="235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4337" name="Line 17"/>
            <p:cNvSpPr>
              <a:spLocks noChangeShapeType="1"/>
            </p:cNvSpPr>
            <p:nvPr/>
          </p:nvSpPr>
          <p:spPr bwMode="auto">
            <a:xfrm>
              <a:off x="3792" y="2427"/>
              <a:ext cx="0" cy="135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4341" name="Rectangle 21"/>
            <p:cNvSpPr>
              <a:spLocks noChangeArrowheads="1"/>
            </p:cNvSpPr>
            <p:nvPr/>
          </p:nvSpPr>
          <p:spPr bwMode="auto">
            <a:xfrm>
              <a:off x="3693" y="3690"/>
              <a:ext cx="270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q</a:t>
              </a:r>
              <a:r>
                <a:rPr lang="en-US" sz="2000" b="1" i="1" baseline="-25000"/>
                <a:t>1</a:t>
              </a:r>
            </a:p>
          </p:txBody>
        </p:sp>
      </p:grpSp>
      <p:sp>
        <p:nvSpPr>
          <p:cNvPr id="18432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432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4325" name="Rectangle 5"/>
          <p:cNvSpPr>
            <a:spLocks noGrp="1" noChangeArrowheads="1"/>
          </p:cNvSpPr>
          <p:nvPr>
            <p:ph type="title"/>
          </p:nvPr>
        </p:nvSpPr>
        <p:spPr>
          <a:xfrm>
            <a:off x="550863" y="277813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 smtClean="0"/>
              <a:t>2.1. </a:t>
            </a:r>
            <a:r>
              <a:rPr lang="es-ES" sz="3200" dirty="0"/>
              <a:t>El óptimo de la producción y la curva de oferta de la empresa</a:t>
            </a:r>
            <a:endParaRPr lang="en-US" sz="3200" dirty="0"/>
          </a:p>
        </p:txBody>
      </p:sp>
      <p:sp>
        <p:nvSpPr>
          <p:cNvPr id="184326" name="Line 6"/>
          <p:cNvSpPr>
            <a:spLocks noChangeShapeType="1"/>
          </p:cNvSpPr>
          <p:nvPr/>
        </p:nvSpPr>
        <p:spPr bwMode="auto">
          <a:xfrm>
            <a:off x="2209800" y="1716088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4327" name="Line 7"/>
          <p:cNvSpPr>
            <a:spLocks noChangeShapeType="1"/>
          </p:cNvSpPr>
          <p:nvPr/>
        </p:nvSpPr>
        <p:spPr bwMode="auto">
          <a:xfrm>
            <a:off x="2203450" y="5972175"/>
            <a:ext cx="5140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84328" name="Rectangle 8"/>
          <p:cNvSpPr>
            <a:spLocks noChangeArrowheads="1"/>
          </p:cNvSpPr>
          <p:nvPr/>
        </p:nvSpPr>
        <p:spPr bwMode="auto">
          <a:xfrm>
            <a:off x="846138" y="1404938"/>
            <a:ext cx="1355725" cy="8223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  <a:p>
            <a:pPr algn="r" eaLnBrk="0" hangingPunct="0"/>
            <a:r>
              <a:rPr lang="en-US" sz="1600" b="1"/>
              <a:t>(dólares por</a:t>
            </a:r>
          </a:p>
          <a:p>
            <a:pPr algn="r" eaLnBrk="0" hangingPunct="0"/>
            <a:r>
              <a:rPr lang="en-US" sz="1600" b="1"/>
              <a:t>unidad)</a:t>
            </a:r>
          </a:p>
        </p:txBody>
      </p:sp>
      <p:sp>
        <p:nvSpPr>
          <p:cNvPr id="184329" name="Rectangle 9"/>
          <p:cNvSpPr>
            <a:spLocks noChangeArrowheads="1"/>
          </p:cNvSpPr>
          <p:nvPr/>
        </p:nvSpPr>
        <p:spPr bwMode="auto">
          <a:xfrm>
            <a:off x="7345363" y="5908675"/>
            <a:ext cx="1296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</a:p>
        </p:txBody>
      </p:sp>
      <p:grpSp>
        <p:nvGrpSpPr>
          <p:cNvPr id="184345" name="Group 25"/>
          <p:cNvGrpSpPr>
            <a:grpSpLocks/>
          </p:cNvGrpSpPr>
          <p:nvPr/>
        </p:nvGrpSpPr>
        <p:grpSpPr bwMode="auto">
          <a:xfrm>
            <a:off x="1747838" y="3617913"/>
            <a:ext cx="5160962" cy="393700"/>
            <a:chOff x="1101" y="2279"/>
            <a:chExt cx="3251" cy="248"/>
          </a:xfrm>
        </p:grpSpPr>
        <p:sp>
          <p:nvSpPr>
            <p:cNvPr id="184330" name="Line 10"/>
            <p:cNvSpPr>
              <a:spLocks noChangeShapeType="1"/>
            </p:cNvSpPr>
            <p:nvPr/>
          </p:nvSpPr>
          <p:spPr bwMode="auto">
            <a:xfrm>
              <a:off x="1409" y="2400"/>
              <a:ext cx="2943" cy="0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4331" name="Rectangle 11"/>
            <p:cNvSpPr>
              <a:spLocks noChangeArrowheads="1"/>
            </p:cNvSpPr>
            <p:nvPr/>
          </p:nvSpPr>
          <p:spPr bwMode="auto">
            <a:xfrm>
              <a:off x="1101" y="2279"/>
              <a:ext cx="292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/>
                <a:t>5$</a:t>
              </a:r>
            </a:p>
          </p:txBody>
        </p:sp>
      </p:grpSp>
      <p:pic>
        <p:nvPicPr>
          <p:cNvPr id="30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6916058" y="751114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4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80958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18435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2BBDD-B604-4F8E-9D92-B919D9EB65DD}" type="slidenum">
              <a:rPr lang="es-ES"/>
              <a:pPr/>
              <a:t>28</a:t>
            </a:fld>
            <a:endParaRPr lang="es-ES"/>
          </a:p>
        </p:txBody>
      </p:sp>
      <p:sp>
        <p:nvSpPr>
          <p:cNvPr id="19456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9456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194565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dirty="0"/>
              <a:t>La </a:t>
            </a:r>
            <a:r>
              <a:rPr lang="en-US" i="1" dirty="0" err="1"/>
              <a:t>curva</a:t>
            </a:r>
            <a:r>
              <a:rPr lang="en-US" i="1" dirty="0"/>
              <a:t> de </a:t>
            </a:r>
            <a:r>
              <a:rPr lang="en-US" i="1" dirty="0" err="1"/>
              <a:t>oferta</a:t>
            </a:r>
            <a:r>
              <a:rPr lang="en-US" i="1" dirty="0"/>
              <a:t> del </a:t>
            </a:r>
            <a:r>
              <a:rPr lang="en-US" i="1" dirty="0" err="1"/>
              <a:t>mercado</a:t>
            </a:r>
            <a:r>
              <a:rPr lang="en-US" i="1" dirty="0"/>
              <a:t> a </a:t>
            </a:r>
            <a:r>
              <a:rPr lang="en-US" i="1" dirty="0" err="1"/>
              <a:t>corto</a:t>
            </a:r>
            <a:r>
              <a:rPr lang="en-US" i="1" dirty="0"/>
              <a:t> </a:t>
            </a:r>
            <a:r>
              <a:rPr lang="en-US" i="1" dirty="0" err="1"/>
              <a:t>plazo</a:t>
            </a:r>
            <a:r>
              <a:rPr lang="en-US" i="1" dirty="0"/>
              <a:t> </a:t>
            </a:r>
            <a:r>
              <a:rPr lang="en-US" dirty="0" err="1"/>
              <a:t>muestra</a:t>
            </a:r>
            <a:r>
              <a:rPr lang="en-US" dirty="0"/>
              <a:t> la 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producción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obtiene</a:t>
            </a:r>
            <a:r>
              <a:rPr lang="en-US" dirty="0"/>
              <a:t> la </a:t>
            </a:r>
            <a:r>
              <a:rPr lang="en-US" dirty="0" err="1"/>
              <a:t>industria</a:t>
            </a:r>
            <a:r>
              <a:rPr lang="en-US" dirty="0"/>
              <a:t> a </a:t>
            </a:r>
            <a:r>
              <a:rPr lang="en-US" dirty="0" err="1"/>
              <a:t>corto</a:t>
            </a:r>
            <a:r>
              <a:rPr lang="en-US" dirty="0"/>
              <a:t> </a:t>
            </a:r>
            <a:r>
              <a:rPr lang="en-US" dirty="0" err="1"/>
              <a:t>plazo</a:t>
            </a:r>
            <a:r>
              <a:rPr lang="en-US" dirty="0"/>
              <a:t> 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uno</a:t>
            </a:r>
            <a:r>
              <a:rPr lang="en-US" dirty="0"/>
              <a:t> de los </a:t>
            </a:r>
            <a:r>
              <a:rPr lang="en-US" dirty="0" err="1"/>
              <a:t>precios</a:t>
            </a:r>
            <a:r>
              <a:rPr lang="en-US" dirty="0"/>
              <a:t> </a:t>
            </a:r>
            <a:r>
              <a:rPr lang="en-US" dirty="0" err="1"/>
              <a:t>posibles</a:t>
            </a:r>
            <a:r>
              <a:rPr lang="en-US" dirty="0"/>
              <a:t>.</a:t>
            </a:r>
          </a:p>
          <a:p>
            <a:pPr algn="just">
              <a:spcBef>
                <a:spcPct val="70000"/>
              </a:spcBef>
            </a:pPr>
            <a:r>
              <a:rPr lang="en-US" dirty="0" err="1"/>
              <a:t>Consideremos</a:t>
            </a:r>
            <a:r>
              <a:rPr lang="en-US" dirty="0"/>
              <a:t> un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competitivo</a:t>
            </a:r>
            <a:r>
              <a:rPr lang="en-US" dirty="0"/>
              <a:t> con </a:t>
            </a:r>
            <a:r>
              <a:rPr lang="en-US" dirty="0" err="1"/>
              <a:t>tres</a:t>
            </a:r>
            <a:r>
              <a:rPr lang="en-US" dirty="0"/>
              <a:t> </a:t>
            </a:r>
            <a:r>
              <a:rPr lang="en-US" dirty="0" err="1"/>
              <a:t>empresas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simplificar</a:t>
            </a:r>
            <a:r>
              <a:rPr lang="en-US" dirty="0"/>
              <a:t> el </a:t>
            </a:r>
            <a:r>
              <a:rPr lang="en-US" dirty="0" err="1"/>
              <a:t>gráfico</a:t>
            </a:r>
            <a:r>
              <a:rPr lang="en-US" dirty="0"/>
              <a:t>:</a:t>
            </a:r>
          </a:p>
        </p:txBody>
      </p:sp>
      <p:sp>
        <p:nvSpPr>
          <p:cNvPr id="194567" name="Rectangle 7"/>
          <p:cNvSpPr>
            <a:spLocks noGrp="1" noChangeArrowheads="1"/>
          </p:cNvSpPr>
          <p:nvPr>
            <p:ph type="title"/>
          </p:nvPr>
        </p:nvSpPr>
        <p:spPr>
          <a:xfrm>
            <a:off x="384175" y="363538"/>
            <a:ext cx="8077200" cy="1162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4000" dirty="0" smtClean="0"/>
              <a:t>2.2. </a:t>
            </a:r>
            <a:r>
              <a:rPr lang="es-ES" sz="4000" dirty="0"/>
              <a:t>La oferta de la industria y el equilibrio de mercado</a:t>
            </a:r>
            <a:endParaRPr lang="en-US" sz="3600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4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45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65" grpId="0" build="p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138896" y="6233651"/>
            <a:ext cx="8148577" cy="476250"/>
          </a:xfrm>
        </p:spPr>
        <p:txBody>
          <a:bodyPr/>
          <a:lstStyle/>
          <a:p>
            <a:r>
              <a:rPr lang="es-ES" sz="2800" i="1" dirty="0" smtClean="0"/>
              <a:t>Figura 7</a:t>
            </a:r>
            <a:r>
              <a:rPr lang="es-ES" sz="2800" dirty="0" smtClean="0"/>
              <a:t>. </a:t>
            </a:r>
            <a:r>
              <a:rPr lang="en-US" sz="2800" dirty="0" smtClean="0"/>
              <a:t>La </a:t>
            </a:r>
            <a:r>
              <a:rPr lang="en-US" sz="2800" dirty="0" err="1" smtClean="0"/>
              <a:t>oferta</a:t>
            </a:r>
            <a:r>
              <a:rPr lang="en-US" sz="2800" dirty="0" smtClean="0"/>
              <a:t> de la </a:t>
            </a:r>
            <a:r>
              <a:rPr lang="en-US" sz="2800" dirty="0" err="1" smtClean="0"/>
              <a:t>industria</a:t>
            </a:r>
            <a:r>
              <a:rPr lang="en-US" sz="2800" dirty="0" smtClean="0"/>
              <a:t> a </a:t>
            </a:r>
            <a:r>
              <a:rPr lang="en-US" sz="2800" dirty="0" err="1" smtClean="0"/>
              <a:t>corto</a:t>
            </a:r>
            <a:r>
              <a:rPr lang="en-US" sz="2800" dirty="0" smtClean="0"/>
              <a:t> </a:t>
            </a:r>
            <a:r>
              <a:rPr lang="en-US" sz="2800" dirty="0" err="1" smtClean="0"/>
              <a:t>plazo</a:t>
            </a:r>
            <a:r>
              <a:rPr lang="en-US" sz="2800" dirty="0"/>
              <a:t>.</a:t>
            </a:r>
            <a:endParaRPr lang="es-ES" sz="2800" dirty="0"/>
          </a:p>
        </p:txBody>
      </p:sp>
      <p:sp>
        <p:nvSpPr>
          <p:cNvPr id="5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032FF-6B32-42C4-A66F-EB8EC32C896E}" type="slidenum">
              <a:rPr lang="es-ES"/>
              <a:pPr/>
              <a:t>29</a:t>
            </a:fld>
            <a:endParaRPr lang="es-ES"/>
          </a:p>
        </p:txBody>
      </p:sp>
      <p:grpSp>
        <p:nvGrpSpPr>
          <p:cNvPr id="204860" name="Group 60"/>
          <p:cNvGrpSpPr>
            <a:grpSpLocks/>
          </p:cNvGrpSpPr>
          <p:nvPr/>
        </p:nvGrpSpPr>
        <p:grpSpPr bwMode="auto">
          <a:xfrm>
            <a:off x="3722688" y="1647825"/>
            <a:ext cx="1498600" cy="3178175"/>
            <a:chOff x="2345" y="1038"/>
            <a:chExt cx="944" cy="2002"/>
          </a:xfrm>
        </p:grpSpPr>
        <p:sp>
          <p:nvSpPr>
            <p:cNvPr id="204810" name="Freeform 10"/>
            <p:cNvSpPr>
              <a:spLocks/>
            </p:cNvSpPr>
            <p:nvPr/>
          </p:nvSpPr>
          <p:spPr bwMode="auto">
            <a:xfrm>
              <a:off x="2345" y="1324"/>
              <a:ext cx="915" cy="1716"/>
            </a:xfrm>
            <a:custGeom>
              <a:avLst/>
              <a:gdLst/>
              <a:ahLst/>
              <a:cxnLst>
                <a:cxn ang="0">
                  <a:pos x="15" y="1388"/>
                </a:cxn>
                <a:cxn ang="0">
                  <a:pos x="10" y="1393"/>
                </a:cxn>
                <a:cxn ang="0">
                  <a:pos x="5" y="1406"/>
                </a:cxn>
                <a:cxn ang="0">
                  <a:pos x="0" y="1410"/>
                </a:cxn>
                <a:cxn ang="0">
                  <a:pos x="5" y="1410"/>
                </a:cxn>
                <a:cxn ang="0">
                  <a:pos x="5" y="1402"/>
                </a:cxn>
                <a:cxn ang="0">
                  <a:pos x="15" y="1388"/>
                </a:cxn>
                <a:cxn ang="0">
                  <a:pos x="31" y="1367"/>
                </a:cxn>
                <a:cxn ang="0">
                  <a:pos x="51" y="1336"/>
                </a:cxn>
                <a:cxn ang="0">
                  <a:pos x="77" y="1301"/>
                </a:cxn>
                <a:cxn ang="0">
                  <a:pos x="108" y="1261"/>
                </a:cxn>
                <a:cxn ang="0">
                  <a:pos x="165" y="1174"/>
                </a:cxn>
                <a:cxn ang="0">
                  <a:pos x="216" y="1082"/>
                </a:cxn>
                <a:cxn ang="0">
                  <a:pos x="262" y="999"/>
                </a:cxn>
                <a:cxn ang="0">
                  <a:pos x="304" y="915"/>
                </a:cxn>
                <a:cxn ang="0">
                  <a:pos x="324" y="867"/>
                </a:cxn>
                <a:cxn ang="0">
                  <a:pos x="345" y="815"/>
                </a:cxn>
                <a:cxn ang="0">
                  <a:pos x="365" y="762"/>
                </a:cxn>
                <a:cxn ang="0">
                  <a:pos x="386" y="697"/>
                </a:cxn>
                <a:cxn ang="0">
                  <a:pos x="407" y="626"/>
                </a:cxn>
                <a:cxn ang="0">
                  <a:pos x="427" y="548"/>
                </a:cxn>
                <a:cxn ang="0">
                  <a:pos x="453" y="464"/>
                </a:cxn>
                <a:cxn ang="0">
                  <a:pos x="473" y="377"/>
                </a:cxn>
                <a:cxn ang="0">
                  <a:pos x="520" y="193"/>
                </a:cxn>
                <a:cxn ang="0">
                  <a:pos x="561" y="0"/>
                </a:cxn>
              </a:cxnLst>
              <a:rect l="0" t="0" r="r" b="b"/>
              <a:pathLst>
                <a:path w="562" h="1411">
                  <a:moveTo>
                    <a:pt x="15" y="1388"/>
                  </a:moveTo>
                  <a:lnTo>
                    <a:pt x="10" y="1393"/>
                  </a:lnTo>
                  <a:lnTo>
                    <a:pt x="5" y="1406"/>
                  </a:lnTo>
                  <a:lnTo>
                    <a:pt x="0" y="1410"/>
                  </a:lnTo>
                  <a:lnTo>
                    <a:pt x="5" y="1410"/>
                  </a:lnTo>
                  <a:lnTo>
                    <a:pt x="5" y="1402"/>
                  </a:lnTo>
                  <a:lnTo>
                    <a:pt x="15" y="1388"/>
                  </a:lnTo>
                  <a:lnTo>
                    <a:pt x="31" y="1367"/>
                  </a:lnTo>
                  <a:lnTo>
                    <a:pt x="51" y="1336"/>
                  </a:lnTo>
                  <a:lnTo>
                    <a:pt x="77" y="1301"/>
                  </a:lnTo>
                  <a:lnTo>
                    <a:pt x="108" y="1261"/>
                  </a:lnTo>
                  <a:lnTo>
                    <a:pt x="165" y="1174"/>
                  </a:lnTo>
                  <a:lnTo>
                    <a:pt x="216" y="1082"/>
                  </a:lnTo>
                  <a:lnTo>
                    <a:pt x="262" y="999"/>
                  </a:lnTo>
                  <a:lnTo>
                    <a:pt x="304" y="915"/>
                  </a:lnTo>
                  <a:lnTo>
                    <a:pt x="324" y="867"/>
                  </a:lnTo>
                  <a:lnTo>
                    <a:pt x="345" y="815"/>
                  </a:lnTo>
                  <a:lnTo>
                    <a:pt x="365" y="762"/>
                  </a:lnTo>
                  <a:lnTo>
                    <a:pt x="386" y="697"/>
                  </a:lnTo>
                  <a:lnTo>
                    <a:pt x="407" y="626"/>
                  </a:lnTo>
                  <a:lnTo>
                    <a:pt x="427" y="548"/>
                  </a:lnTo>
                  <a:lnTo>
                    <a:pt x="453" y="464"/>
                  </a:lnTo>
                  <a:lnTo>
                    <a:pt x="473" y="377"/>
                  </a:lnTo>
                  <a:lnTo>
                    <a:pt x="520" y="193"/>
                  </a:lnTo>
                  <a:lnTo>
                    <a:pt x="561" y="0"/>
                  </a:lnTo>
                </a:path>
              </a:pathLst>
            </a:custGeom>
            <a:noFill/>
            <a:ln w="50800" cap="rnd" cmpd="sng">
              <a:solidFill>
                <a:srgbClr val="000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04843" name="Rectangle 43"/>
            <p:cNvSpPr>
              <a:spLocks noChangeArrowheads="1"/>
            </p:cNvSpPr>
            <p:nvPr/>
          </p:nvSpPr>
          <p:spPr bwMode="auto">
            <a:xfrm>
              <a:off x="2898" y="1038"/>
              <a:ext cx="39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CM</a:t>
              </a:r>
              <a:r>
                <a:rPr lang="en-US" b="1" i="1" baseline="-25000"/>
                <a:t>3</a:t>
              </a:r>
            </a:p>
          </p:txBody>
        </p:sp>
      </p:grpSp>
      <p:sp>
        <p:nvSpPr>
          <p:cNvPr id="20480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480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4812" name="Rectangle 12"/>
          <p:cNvSpPr>
            <a:spLocks noGrp="1" noChangeArrowheads="1"/>
          </p:cNvSpPr>
          <p:nvPr>
            <p:ph type="title"/>
          </p:nvPr>
        </p:nvSpPr>
        <p:spPr>
          <a:xfrm>
            <a:off x="361950" y="452438"/>
            <a:ext cx="8782050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 smtClean="0"/>
              <a:t>2.2. La oferta de la industria y el equilibrio de mercado</a:t>
            </a:r>
            <a:r>
              <a:rPr lang="en-US" sz="3600" dirty="0" smtClean="0"/>
              <a:t> </a:t>
            </a:r>
            <a:endParaRPr lang="en-US" dirty="0"/>
          </a:p>
        </p:txBody>
      </p:sp>
      <p:sp>
        <p:nvSpPr>
          <p:cNvPr id="204813" name="Line 13"/>
          <p:cNvSpPr>
            <a:spLocks noChangeShapeType="1"/>
          </p:cNvSpPr>
          <p:nvPr/>
        </p:nvSpPr>
        <p:spPr bwMode="auto">
          <a:xfrm>
            <a:off x="2209800" y="1716088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4814" name="Line 14"/>
          <p:cNvSpPr>
            <a:spLocks noChangeShapeType="1"/>
          </p:cNvSpPr>
          <p:nvPr/>
        </p:nvSpPr>
        <p:spPr bwMode="auto">
          <a:xfrm>
            <a:off x="2203450" y="5954713"/>
            <a:ext cx="6283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4815" name="Rectangle 15"/>
          <p:cNvSpPr>
            <a:spLocks noChangeArrowheads="1"/>
          </p:cNvSpPr>
          <p:nvPr/>
        </p:nvSpPr>
        <p:spPr bwMode="auto">
          <a:xfrm>
            <a:off x="839788" y="1670050"/>
            <a:ext cx="1362075" cy="638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b="1"/>
              <a:t>Dólares</a:t>
            </a:r>
          </a:p>
          <a:p>
            <a:pPr algn="r" eaLnBrk="0" hangingPunct="0"/>
            <a:r>
              <a:rPr lang="en-US" b="1"/>
              <a:t>por unidad</a:t>
            </a:r>
          </a:p>
        </p:txBody>
      </p:sp>
      <p:sp>
        <p:nvSpPr>
          <p:cNvPr id="204816" name="Rectangle 16"/>
          <p:cNvSpPr>
            <a:spLocks noChangeArrowheads="1"/>
          </p:cNvSpPr>
          <p:nvPr/>
        </p:nvSpPr>
        <p:spPr bwMode="auto">
          <a:xfrm>
            <a:off x="1960563" y="5962650"/>
            <a:ext cx="293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0</a:t>
            </a:r>
          </a:p>
        </p:txBody>
      </p:sp>
      <p:sp>
        <p:nvSpPr>
          <p:cNvPr id="204817" name="Rectangle 17"/>
          <p:cNvSpPr>
            <a:spLocks noChangeArrowheads="1"/>
          </p:cNvSpPr>
          <p:nvPr/>
        </p:nvSpPr>
        <p:spPr bwMode="auto">
          <a:xfrm>
            <a:off x="2463540" y="5951075"/>
            <a:ext cx="293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dirty="0"/>
              <a:t>2</a:t>
            </a:r>
          </a:p>
        </p:txBody>
      </p:sp>
      <p:sp>
        <p:nvSpPr>
          <p:cNvPr id="204818" name="Rectangle 18"/>
          <p:cNvSpPr>
            <a:spLocks noChangeArrowheads="1"/>
          </p:cNvSpPr>
          <p:nvPr/>
        </p:nvSpPr>
        <p:spPr bwMode="auto">
          <a:xfrm>
            <a:off x="2777020" y="5962650"/>
            <a:ext cx="293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dirty="0"/>
              <a:t>4</a:t>
            </a:r>
          </a:p>
        </p:txBody>
      </p:sp>
      <p:sp>
        <p:nvSpPr>
          <p:cNvPr id="204819" name="Rectangle 19"/>
          <p:cNvSpPr>
            <a:spLocks noChangeArrowheads="1"/>
          </p:cNvSpPr>
          <p:nvPr/>
        </p:nvSpPr>
        <p:spPr bwMode="auto">
          <a:xfrm>
            <a:off x="4033838" y="5962650"/>
            <a:ext cx="293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8</a:t>
            </a:r>
          </a:p>
        </p:txBody>
      </p:sp>
      <p:sp>
        <p:nvSpPr>
          <p:cNvPr id="204820" name="Rectangle 20"/>
          <p:cNvSpPr>
            <a:spLocks noChangeArrowheads="1"/>
          </p:cNvSpPr>
          <p:nvPr/>
        </p:nvSpPr>
        <p:spPr bwMode="auto">
          <a:xfrm>
            <a:off x="4643438" y="5962650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10</a:t>
            </a:r>
          </a:p>
        </p:txBody>
      </p:sp>
      <p:sp>
        <p:nvSpPr>
          <p:cNvPr id="204821" name="Rectangle 21"/>
          <p:cNvSpPr>
            <a:spLocks noChangeArrowheads="1"/>
          </p:cNvSpPr>
          <p:nvPr/>
        </p:nvSpPr>
        <p:spPr bwMode="auto">
          <a:xfrm>
            <a:off x="3128119" y="5997375"/>
            <a:ext cx="293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dirty="0"/>
              <a:t>5</a:t>
            </a:r>
          </a:p>
        </p:txBody>
      </p:sp>
      <p:sp>
        <p:nvSpPr>
          <p:cNvPr id="204822" name="Rectangle 22"/>
          <p:cNvSpPr>
            <a:spLocks noChangeArrowheads="1"/>
          </p:cNvSpPr>
          <p:nvPr/>
        </p:nvSpPr>
        <p:spPr bwMode="auto">
          <a:xfrm>
            <a:off x="3643192" y="5962650"/>
            <a:ext cx="293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dirty="0"/>
              <a:t>7</a:t>
            </a:r>
          </a:p>
        </p:txBody>
      </p:sp>
      <p:sp>
        <p:nvSpPr>
          <p:cNvPr id="204823" name="Rectangle 23"/>
          <p:cNvSpPr>
            <a:spLocks noChangeArrowheads="1"/>
          </p:cNvSpPr>
          <p:nvPr/>
        </p:nvSpPr>
        <p:spPr bwMode="auto">
          <a:xfrm>
            <a:off x="6624638" y="5962650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>
                <a:solidFill>
                  <a:srgbClr val="FF3300"/>
                </a:solidFill>
              </a:rPr>
              <a:t>15</a:t>
            </a:r>
          </a:p>
        </p:txBody>
      </p:sp>
      <p:sp>
        <p:nvSpPr>
          <p:cNvPr id="204824" name="Rectangle 24"/>
          <p:cNvSpPr>
            <a:spLocks noChangeArrowheads="1"/>
          </p:cNvSpPr>
          <p:nvPr/>
        </p:nvSpPr>
        <p:spPr bwMode="auto">
          <a:xfrm>
            <a:off x="8072438" y="5962650"/>
            <a:ext cx="406400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>
                <a:solidFill>
                  <a:srgbClr val="FF3300"/>
                </a:solidFill>
              </a:rPr>
              <a:t>21</a:t>
            </a:r>
          </a:p>
        </p:txBody>
      </p:sp>
      <p:grpSp>
        <p:nvGrpSpPr>
          <p:cNvPr id="204858" name="Group 58"/>
          <p:cNvGrpSpPr>
            <a:grpSpLocks/>
          </p:cNvGrpSpPr>
          <p:nvPr/>
        </p:nvGrpSpPr>
        <p:grpSpPr bwMode="auto">
          <a:xfrm>
            <a:off x="2592388" y="1595438"/>
            <a:ext cx="1300162" cy="2751137"/>
            <a:chOff x="1633" y="1005"/>
            <a:chExt cx="819" cy="1733"/>
          </a:xfrm>
        </p:grpSpPr>
        <p:sp>
          <p:nvSpPr>
            <p:cNvPr id="204827" name="Freeform 27"/>
            <p:cNvSpPr>
              <a:spLocks/>
            </p:cNvSpPr>
            <p:nvPr/>
          </p:nvSpPr>
          <p:spPr bwMode="auto">
            <a:xfrm>
              <a:off x="1633" y="1296"/>
              <a:ext cx="577" cy="1442"/>
            </a:xfrm>
            <a:custGeom>
              <a:avLst/>
              <a:gdLst/>
              <a:ahLst/>
              <a:cxnLst>
                <a:cxn ang="0">
                  <a:pos x="0" y="1441"/>
                </a:cxn>
                <a:cxn ang="0">
                  <a:pos x="49" y="1375"/>
                </a:cxn>
                <a:cxn ang="0">
                  <a:pos x="95" y="1310"/>
                </a:cxn>
                <a:cxn ang="0">
                  <a:pos x="145" y="1235"/>
                </a:cxn>
                <a:cxn ang="0">
                  <a:pos x="191" y="1152"/>
                </a:cxn>
                <a:cxn ang="0">
                  <a:pos x="240" y="1064"/>
                </a:cxn>
                <a:cxn ang="0">
                  <a:pos x="286" y="972"/>
                </a:cxn>
                <a:cxn ang="0">
                  <a:pos x="311" y="924"/>
                </a:cxn>
                <a:cxn ang="0">
                  <a:pos x="336" y="867"/>
                </a:cxn>
                <a:cxn ang="0">
                  <a:pos x="357" y="810"/>
                </a:cxn>
                <a:cxn ang="0">
                  <a:pos x="382" y="740"/>
                </a:cxn>
                <a:cxn ang="0">
                  <a:pos x="406" y="666"/>
                </a:cxn>
                <a:cxn ang="0">
                  <a:pos x="431" y="583"/>
                </a:cxn>
                <a:cxn ang="0">
                  <a:pos x="456" y="495"/>
                </a:cxn>
                <a:cxn ang="0">
                  <a:pos x="481" y="403"/>
                </a:cxn>
                <a:cxn ang="0">
                  <a:pos x="530" y="206"/>
                </a:cxn>
                <a:cxn ang="0">
                  <a:pos x="576" y="0"/>
                </a:cxn>
              </a:cxnLst>
              <a:rect l="0" t="0" r="r" b="b"/>
              <a:pathLst>
                <a:path w="577" h="1442">
                  <a:moveTo>
                    <a:pt x="0" y="1441"/>
                  </a:moveTo>
                  <a:lnTo>
                    <a:pt x="49" y="1375"/>
                  </a:lnTo>
                  <a:lnTo>
                    <a:pt x="95" y="1310"/>
                  </a:lnTo>
                  <a:lnTo>
                    <a:pt x="145" y="1235"/>
                  </a:lnTo>
                  <a:lnTo>
                    <a:pt x="191" y="1152"/>
                  </a:lnTo>
                  <a:lnTo>
                    <a:pt x="240" y="1064"/>
                  </a:lnTo>
                  <a:lnTo>
                    <a:pt x="286" y="972"/>
                  </a:lnTo>
                  <a:lnTo>
                    <a:pt x="311" y="924"/>
                  </a:lnTo>
                  <a:lnTo>
                    <a:pt x="336" y="867"/>
                  </a:lnTo>
                  <a:lnTo>
                    <a:pt x="357" y="810"/>
                  </a:lnTo>
                  <a:lnTo>
                    <a:pt x="382" y="740"/>
                  </a:lnTo>
                  <a:lnTo>
                    <a:pt x="406" y="666"/>
                  </a:lnTo>
                  <a:lnTo>
                    <a:pt x="431" y="583"/>
                  </a:lnTo>
                  <a:lnTo>
                    <a:pt x="456" y="495"/>
                  </a:lnTo>
                  <a:lnTo>
                    <a:pt x="481" y="403"/>
                  </a:lnTo>
                  <a:lnTo>
                    <a:pt x="530" y="206"/>
                  </a:lnTo>
                  <a:lnTo>
                    <a:pt x="576" y="0"/>
                  </a:lnTo>
                </a:path>
              </a:pathLst>
            </a:custGeom>
            <a:noFill/>
            <a:ln w="50800" cap="rnd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04828" name="Rectangle 28"/>
            <p:cNvSpPr>
              <a:spLocks noChangeArrowheads="1"/>
            </p:cNvSpPr>
            <p:nvPr/>
          </p:nvSpPr>
          <p:spPr bwMode="auto">
            <a:xfrm>
              <a:off x="2061" y="1005"/>
              <a:ext cx="39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CM</a:t>
              </a:r>
              <a:r>
                <a:rPr lang="en-US" b="1" i="1" baseline="-25000"/>
                <a:t>1</a:t>
              </a:r>
            </a:p>
          </p:txBody>
        </p:sp>
      </p:grpSp>
      <p:grpSp>
        <p:nvGrpSpPr>
          <p:cNvPr id="204856" name="Group 56"/>
          <p:cNvGrpSpPr>
            <a:grpSpLocks/>
          </p:cNvGrpSpPr>
          <p:nvPr/>
        </p:nvGrpSpPr>
        <p:grpSpPr bwMode="auto">
          <a:xfrm>
            <a:off x="3865563" y="1366838"/>
            <a:ext cx="5278437" cy="3436937"/>
            <a:chOff x="2354" y="861"/>
            <a:chExt cx="3325" cy="2165"/>
          </a:xfrm>
        </p:grpSpPr>
        <p:sp>
          <p:nvSpPr>
            <p:cNvPr id="204808" name="Line 8"/>
            <p:cNvSpPr>
              <a:spLocks noChangeShapeType="1"/>
            </p:cNvSpPr>
            <p:nvPr/>
          </p:nvSpPr>
          <p:spPr bwMode="auto">
            <a:xfrm>
              <a:off x="2657" y="2736"/>
              <a:ext cx="1647" cy="0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09" name="Freeform 9"/>
            <p:cNvSpPr>
              <a:spLocks/>
            </p:cNvSpPr>
            <p:nvPr/>
          </p:nvSpPr>
          <p:spPr bwMode="auto">
            <a:xfrm>
              <a:off x="2354" y="2735"/>
              <a:ext cx="288" cy="291"/>
            </a:xfrm>
            <a:custGeom>
              <a:avLst/>
              <a:gdLst/>
              <a:ahLst/>
              <a:cxnLst>
                <a:cxn ang="0">
                  <a:pos x="0" y="290"/>
                </a:cxn>
                <a:cxn ang="0">
                  <a:pos x="88" y="203"/>
                </a:cxn>
                <a:cxn ang="0">
                  <a:pos x="169" y="116"/>
                </a:cxn>
                <a:cxn ang="0">
                  <a:pos x="207" y="82"/>
                </a:cxn>
                <a:cxn ang="0">
                  <a:pos x="236" y="48"/>
                </a:cxn>
                <a:cxn ang="0">
                  <a:pos x="266" y="19"/>
                </a:cxn>
                <a:cxn ang="0">
                  <a:pos x="287" y="0"/>
                </a:cxn>
              </a:cxnLst>
              <a:rect l="0" t="0" r="r" b="b"/>
              <a:pathLst>
                <a:path w="288" h="291">
                  <a:moveTo>
                    <a:pt x="0" y="290"/>
                  </a:moveTo>
                  <a:lnTo>
                    <a:pt x="88" y="203"/>
                  </a:lnTo>
                  <a:lnTo>
                    <a:pt x="169" y="116"/>
                  </a:lnTo>
                  <a:lnTo>
                    <a:pt x="207" y="82"/>
                  </a:lnTo>
                  <a:lnTo>
                    <a:pt x="236" y="48"/>
                  </a:lnTo>
                  <a:lnTo>
                    <a:pt x="266" y="19"/>
                  </a:lnTo>
                  <a:lnTo>
                    <a:pt x="287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04846" name="Freeform 46"/>
            <p:cNvSpPr>
              <a:spLocks/>
            </p:cNvSpPr>
            <p:nvPr/>
          </p:nvSpPr>
          <p:spPr bwMode="auto">
            <a:xfrm>
              <a:off x="4324" y="1104"/>
              <a:ext cx="1342" cy="1634"/>
            </a:xfrm>
            <a:custGeom>
              <a:avLst/>
              <a:gdLst/>
              <a:ahLst/>
              <a:cxnLst>
                <a:cxn ang="0">
                  <a:pos x="0" y="1633"/>
                </a:cxn>
                <a:cxn ang="0">
                  <a:pos x="253" y="1432"/>
                </a:cxn>
                <a:cxn ang="0">
                  <a:pos x="498" y="1226"/>
                </a:cxn>
                <a:cxn ang="0">
                  <a:pos x="725" y="1020"/>
                </a:cxn>
                <a:cxn ang="0">
                  <a:pos x="815" y="919"/>
                </a:cxn>
                <a:cxn ang="0">
                  <a:pos x="906" y="814"/>
                </a:cxn>
                <a:cxn ang="0">
                  <a:pos x="988" y="713"/>
                </a:cxn>
                <a:cxn ang="0">
                  <a:pos x="1051" y="613"/>
                </a:cxn>
                <a:cxn ang="0">
                  <a:pos x="1169" y="407"/>
                </a:cxn>
                <a:cxn ang="0">
                  <a:pos x="1259" y="205"/>
                </a:cxn>
                <a:cxn ang="0">
                  <a:pos x="1341" y="0"/>
                </a:cxn>
              </a:cxnLst>
              <a:rect l="0" t="0" r="r" b="b"/>
              <a:pathLst>
                <a:path w="1342" h="1634">
                  <a:moveTo>
                    <a:pt x="0" y="1633"/>
                  </a:moveTo>
                  <a:lnTo>
                    <a:pt x="253" y="1432"/>
                  </a:lnTo>
                  <a:lnTo>
                    <a:pt x="498" y="1226"/>
                  </a:lnTo>
                  <a:lnTo>
                    <a:pt x="725" y="1020"/>
                  </a:lnTo>
                  <a:lnTo>
                    <a:pt x="815" y="919"/>
                  </a:lnTo>
                  <a:lnTo>
                    <a:pt x="906" y="814"/>
                  </a:lnTo>
                  <a:lnTo>
                    <a:pt x="988" y="713"/>
                  </a:lnTo>
                  <a:lnTo>
                    <a:pt x="1051" y="613"/>
                  </a:lnTo>
                  <a:lnTo>
                    <a:pt x="1169" y="407"/>
                  </a:lnTo>
                  <a:lnTo>
                    <a:pt x="1259" y="205"/>
                  </a:lnTo>
                  <a:lnTo>
                    <a:pt x="1341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04849" name="Rectangle 49"/>
            <p:cNvSpPr>
              <a:spLocks noChangeArrowheads="1"/>
            </p:cNvSpPr>
            <p:nvPr/>
          </p:nvSpPr>
          <p:spPr bwMode="auto">
            <a:xfrm>
              <a:off x="5469" y="861"/>
              <a:ext cx="210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S</a:t>
              </a:r>
            </a:p>
          </p:txBody>
        </p:sp>
        <p:sp>
          <p:nvSpPr>
            <p:cNvPr id="204832" name="Rectangle 32"/>
            <p:cNvSpPr>
              <a:spLocks noChangeArrowheads="1"/>
            </p:cNvSpPr>
            <p:nvPr/>
          </p:nvSpPr>
          <p:spPr bwMode="auto">
            <a:xfrm>
              <a:off x="3483" y="865"/>
              <a:ext cx="1553" cy="83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600" b="1"/>
                <a:t>La curva de oferta de la</a:t>
              </a:r>
            </a:p>
            <a:p>
              <a:pPr algn="ctr" eaLnBrk="0" hangingPunct="0"/>
              <a:r>
                <a:rPr lang="en-US" sz="1600" b="1"/>
                <a:t>industria a corto plazo</a:t>
              </a:r>
            </a:p>
            <a:p>
              <a:pPr algn="ctr" eaLnBrk="0" hangingPunct="0"/>
              <a:r>
                <a:rPr lang="en-US" sz="1600" b="1"/>
                <a:t>es la suma horizontal</a:t>
              </a:r>
            </a:p>
            <a:p>
              <a:pPr algn="ctr" eaLnBrk="0" hangingPunct="0"/>
              <a:r>
                <a:rPr lang="en-US" sz="1600" b="1"/>
                <a:t>de las curvas de oferta</a:t>
              </a:r>
            </a:p>
            <a:p>
              <a:pPr algn="ctr" eaLnBrk="0" hangingPunct="0"/>
              <a:r>
                <a:rPr lang="en-US" sz="1600" b="1"/>
                <a:t>de todas las empresas.</a:t>
              </a:r>
            </a:p>
          </p:txBody>
        </p:sp>
      </p:grpSp>
      <p:sp>
        <p:nvSpPr>
          <p:cNvPr id="204834" name="Rectangle 34"/>
          <p:cNvSpPr>
            <a:spLocks noChangeArrowheads="1"/>
          </p:cNvSpPr>
          <p:nvPr/>
        </p:nvSpPr>
        <p:spPr bwMode="auto">
          <a:xfrm>
            <a:off x="7085013" y="5913438"/>
            <a:ext cx="11588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Cantidad</a:t>
            </a:r>
          </a:p>
        </p:txBody>
      </p:sp>
      <p:grpSp>
        <p:nvGrpSpPr>
          <p:cNvPr id="204859" name="Group 59"/>
          <p:cNvGrpSpPr>
            <a:grpSpLocks/>
          </p:cNvGrpSpPr>
          <p:nvPr/>
        </p:nvGrpSpPr>
        <p:grpSpPr bwMode="auto">
          <a:xfrm>
            <a:off x="3273425" y="1595438"/>
            <a:ext cx="1228725" cy="2751137"/>
            <a:chOff x="2062" y="1005"/>
            <a:chExt cx="774" cy="1733"/>
          </a:xfrm>
        </p:grpSpPr>
        <p:sp>
          <p:nvSpPr>
            <p:cNvPr id="204837" name="Freeform 37"/>
            <p:cNvSpPr>
              <a:spLocks/>
            </p:cNvSpPr>
            <p:nvPr/>
          </p:nvSpPr>
          <p:spPr bwMode="auto">
            <a:xfrm>
              <a:off x="2062" y="1296"/>
              <a:ext cx="580" cy="1442"/>
            </a:xfrm>
            <a:custGeom>
              <a:avLst/>
              <a:gdLst/>
              <a:ahLst/>
              <a:cxnLst>
                <a:cxn ang="0">
                  <a:pos x="0" y="1441"/>
                </a:cxn>
                <a:cxn ang="0">
                  <a:pos x="51" y="1375"/>
                </a:cxn>
                <a:cxn ang="0">
                  <a:pos x="97" y="1310"/>
                </a:cxn>
                <a:cxn ang="0">
                  <a:pos x="148" y="1235"/>
                </a:cxn>
                <a:cxn ang="0">
                  <a:pos x="194" y="1152"/>
                </a:cxn>
                <a:cxn ang="0">
                  <a:pos x="241" y="1064"/>
                </a:cxn>
                <a:cxn ang="0">
                  <a:pos x="292" y="972"/>
                </a:cxn>
                <a:cxn ang="0">
                  <a:pos x="313" y="924"/>
                </a:cxn>
                <a:cxn ang="0">
                  <a:pos x="338" y="867"/>
                </a:cxn>
                <a:cxn ang="0">
                  <a:pos x="359" y="810"/>
                </a:cxn>
                <a:cxn ang="0">
                  <a:pos x="385" y="740"/>
                </a:cxn>
                <a:cxn ang="0">
                  <a:pos x="410" y="666"/>
                </a:cxn>
                <a:cxn ang="0">
                  <a:pos x="431" y="583"/>
                </a:cxn>
                <a:cxn ang="0">
                  <a:pos x="456" y="495"/>
                </a:cxn>
                <a:cxn ang="0">
                  <a:pos x="482" y="403"/>
                </a:cxn>
                <a:cxn ang="0">
                  <a:pos x="533" y="206"/>
                </a:cxn>
                <a:cxn ang="0">
                  <a:pos x="579" y="0"/>
                </a:cxn>
              </a:cxnLst>
              <a:rect l="0" t="0" r="r" b="b"/>
              <a:pathLst>
                <a:path w="580" h="1442">
                  <a:moveTo>
                    <a:pt x="0" y="1441"/>
                  </a:moveTo>
                  <a:lnTo>
                    <a:pt x="51" y="1375"/>
                  </a:lnTo>
                  <a:lnTo>
                    <a:pt x="97" y="1310"/>
                  </a:lnTo>
                  <a:lnTo>
                    <a:pt x="148" y="1235"/>
                  </a:lnTo>
                  <a:lnTo>
                    <a:pt x="194" y="1152"/>
                  </a:lnTo>
                  <a:lnTo>
                    <a:pt x="241" y="1064"/>
                  </a:lnTo>
                  <a:lnTo>
                    <a:pt x="292" y="972"/>
                  </a:lnTo>
                  <a:lnTo>
                    <a:pt x="313" y="924"/>
                  </a:lnTo>
                  <a:lnTo>
                    <a:pt x="338" y="867"/>
                  </a:lnTo>
                  <a:lnTo>
                    <a:pt x="359" y="810"/>
                  </a:lnTo>
                  <a:lnTo>
                    <a:pt x="385" y="740"/>
                  </a:lnTo>
                  <a:lnTo>
                    <a:pt x="410" y="666"/>
                  </a:lnTo>
                  <a:lnTo>
                    <a:pt x="431" y="583"/>
                  </a:lnTo>
                  <a:lnTo>
                    <a:pt x="456" y="495"/>
                  </a:lnTo>
                  <a:lnTo>
                    <a:pt x="482" y="403"/>
                  </a:lnTo>
                  <a:lnTo>
                    <a:pt x="533" y="206"/>
                  </a:lnTo>
                  <a:lnTo>
                    <a:pt x="579" y="0"/>
                  </a:lnTo>
                </a:path>
              </a:pathLst>
            </a:custGeom>
            <a:noFill/>
            <a:ln w="50800" cap="rnd" cmpd="sng">
              <a:solidFill>
                <a:srgbClr val="000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04840" name="Rectangle 40"/>
            <p:cNvSpPr>
              <a:spLocks noChangeArrowheads="1"/>
            </p:cNvSpPr>
            <p:nvPr/>
          </p:nvSpPr>
          <p:spPr bwMode="auto">
            <a:xfrm>
              <a:off x="2445" y="1005"/>
              <a:ext cx="39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CM</a:t>
              </a:r>
              <a:r>
                <a:rPr lang="en-US" b="1" i="1" baseline="-25000"/>
                <a:t>2</a:t>
              </a:r>
            </a:p>
          </p:txBody>
        </p:sp>
      </p:grpSp>
      <p:grpSp>
        <p:nvGrpSpPr>
          <p:cNvPr id="204855" name="Group 55"/>
          <p:cNvGrpSpPr>
            <a:grpSpLocks/>
          </p:cNvGrpSpPr>
          <p:nvPr/>
        </p:nvGrpSpPr>
        <p:grpSpPr bwMode="auto">
          <a:xfrm>
            <a:off x="1731963" y="2814638"/>
            <a:ext cx="6650037" cy="3192462"/>
            <a:chOff x="1091" y="1773"/>
            <a:chExt cx="4189" cy="2011"/>
          </a:xfrm>
        </p:grpSpPr>
        <p:sp>
          <p:nvSpPr>
            <p:cNvPr id="204845" name="Oval 45"/>
            <p:cNvSpPr>
              <a:spLocks noChangeArrowheads="1"/>
            </p:cNvSpPr>
            <p:nvPr/>
          </p:nvSpPr>
          <p:spPr bwMode="auto">
            <a:xfrm>
              <a:off x="2304" y="297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04" name="Line 4"/>
            <p:cNvSpPr>
              <a:spLocks noChangeShapeType="1"/>
            </p:cNvSpPr>
            <p:nvPr/>
          </p:nvSpPr>
          <p:spPr bwMode="auto">
            <a:xfrm>
              <a:off x="5232" y="1929"/>
              <a:ext cx="0" cy="1855"/>
            </a:xfrm>
            <a:prstGeom prst="line">
              <a:avLst/>
            </a:prstGeom>
            <a:noFill/>
            <a:ln w="25400">
              <a:solidFill>
                <a:srgbClr val="FF3300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05" name="Line 5"/>
            <p:cNvSpPr>
              <a:spLocks noChangeShapeType="1"/>
            </p:cNvSpPr>
            <p:nvPr/>
          </p:nvSpPr>
          <p:spPr bwMode="auto">
            <a:xfrm>
              <a:off x="4320" y="2745"/>
              <a:ext cx="0" cy="1039"/>
            </a:xfrm>
            <a:prstGeom prst="line">
              <a:avLst/>
            </a:prstGeom>
            <a:noFill/>
            <a:ln w="25400">
              <a:solidFill>
                <a:srgbClr val="FF3300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06" name="Line 6"/>
            <p:cNvSpPr>
              <a:spLocks noChangeShapeType="1"/>
            </p:cNvSpPr>
            <p:nvPr/>
          </p:nvSpPr>
          <p:spPr bwMode="auto">
            <a:xfrm>
              <a:off x="3072" y="1929"/>
              <a:ext cx="0" cy="185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07" name="Line 7"/>
            <p:cNvSpPr>
              <a:spLocks noChangeShapeType="1"/>
            </p:cNvSpPr>
            <p:nvPr/>
          </p:nvSpPr>
          <p:spPr bwMode="auto">
            <a:xfrm>
              <a:off x="2640" y="2745"/>
              <a:ext cx="0" cy="103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11" name="Line 11"/>
            <p:cNvSpPr>
              <a:spLocks noChangeShapeType="1"/>
            </p:cNvSpPr>
            <p:nvPr/>
          </p:nvSpPr>
          <p:spPr bwMode="auto">
            <a:xfrm>
              <a:off x="1401" y="2736"/>
              <a:ext cx="1186" cy="0"/>
            </a:xfrm>
            <a:prstGeom prst="line">
              <a:avLst/>
            </a:prstGeom>
            <a:noFill/>
            <a:ln w="25400">
              <a:solidFill>
                <a:srgbClr val="FF3300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25" name="Rectangle 25"/>
            <p:cNvSpPr>
              <a:spLocks noChangeArrowheads="1"/>
            </p:cNvSpPr>
            <p:nvPr/>
          </p:nvSpPr>
          <p:spPr bwMode="auto">
            <a:xfrm>
              <a:off x="1091" y="2855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>
                  <a:solidFill>
                    <a:srgbClr val="FF3300"/>
                  </a:solidFill>
                </a:rPr>
                <a:t>P</a:t>
              </a:r>
              <a:r>
                <a:rPr lang="en-US" b="1" i="1" baseline="-25000">
                  <a:solidFill>
                    <a:srgbClr val="FF3300"/>
                  </a:solidFill>
                </a:rPr>
                <a:t>1</a:t>
              </a:r>
            </a:p>
          </p:txBody>
        </p:sp>
        <p:sp>
          <p:nvSpPr>
            <p:cNvPr id="204826" name="Rectangle 26"/>
            <p:cNvSpPr>
              <a:spLocks noChangeArrowheads="1"/>
            </p:cNvSpPr>
            <p:nvPr/>
          </p:nvSpPr>
          <p:spPr bwMode="auto">
            <a:xfrm>
              <a:off x="1091" y="1773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>
                  <a:solidFill>
                    <a:srgbClr val="FF3300"/>
                  </a:solidFill>
                </a:rPr>
                <a:t>P</a:t>
              </a:r>
              <a:r>
                <a:rPr lang="en-US" b="1" i="1" baseline="-25000">
                  <a:solidFill>
                    <a:srgbClr val="FF3300"/>
                  </a:solidFill>
                </a:rPr>
                <a:t>3</a:t>
              </a:r>
            </a:p>
          </p:txBody>
        </p:sp>
        <p:sp>
          <p:nvSpPr>
            <p:cNvPr id="204829" name="Line 29"/>
            <p:cNvSpPr>
              <a:spLocks noChangeShapeType="1"/>
            </p:cNvSpPr>
            <p:nvPr/>
          </p:nvSpPr>
          <p:spPr bwMode="auto">
            <a:xfrm>
              <a:off x="1632" y="2793"/>
              <a:ext cx="0" cy="99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30" name="Oval 30"/>
            <p:cNvSpPr>
              <a:spLocks noChangeArrowheads="1"/>
            </p:cNvSpPr>
            <p:nvPr/>
          </p:nvSpPr>
          <p:spPr bwMode="auto">
            <a:xfrm>
              <a:off x="1584" y="268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31" name="Line 31"/>
            <p:cNvSpPr>
              <a:spLocks noChangeShapeType="1"/>
            </p:cNvSpPr>
            <p:nvPr/>
          </p:nvSpPr>
          <p:spPr bwMode="auto">
            <a:xfrm>
              <a:off x="2064" y="1929"/>
              <a:ext cx="0" cy="185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33" name="Line 33"/>
            <p:cNvSpPr>
              <a:spLocks noChangeShapeType="1"/>
            </p:cNvSpPr>
            <p:nvPr/>
          </p:nvSpPr>
          <p:spPr bwMode="auto">
            <a:xfrm>
              <a:off x="1401" y="1920"/>
              <a:ext cx="3779" cy="0"/>
            </a:xfrm>
            <a:prstGeom prst="line">
              <a:avLst/>
            </a:prstGeom>
            <a:noFill/>
            <a:ln w="25400">
              <a:solidFill>
                <a:srgbClr val="FF3300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35" name="Oval 35"/>
            <p:cNvSpPr>
              <a:spLocks noChangeArrowheads="1"/>
            </p:cNvSpPr>
            <p:nvPr/>
          </p:nvSpPr>
          <p:spPr bwMode="auto">
            <a:xfrm>
              <a:off x="2016" y="18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36" name="Rectangle 36"/>
            <p:cNvSpPr>
              <a:spLocks noChangeArrowheads="1"/>
            </p:cNvSpPr>
            <p:nvPr/>
          </p:nvSpPr>
          <p:spPr bwMode="auto">
            <a:xfrm>
              <a:off x="1091" y="2541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>
                  <a:solidFill>
                    <a:srgbClr val="FF3300"/>
                  </a:solidFill>
                </a:rPr>
                <a:t>P</a:t>
              </a:r>
              <a:r>
                <a:rPr lang="en-US" b="1" i="1" baseline="-25000">
                  <a:solidFill>
                    <a:srgbClr val="FF3300"/>
                  </a:solidFill>
                </a:rPr>
                <a:t>2</a:t>
              </a:r>
            </a:p>
          </p:txBody>
        </p:sp>
        <p:sp>
          <p:nvSpPr>
            <p:cNvPr id="204838" name="Oval 38"/>
            <p:cNvSpPr>
              <a:spLocks noChangeArrowheads="1"/>
            </p:cNvSpPr>
            <p:nvPr/>
          </p:nvSpPr>
          <p:spPr bwMode="auto">
            <a:xfrm>
              <a:off x="2592" y="268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39" name="Oval 39"/>
            <p:cNvSpPr>
              <a:spLocks noChangeArrowheads="1"/>
            </p:cNvSpPr>
            <p:nvPr/>
          </p:nvSpPr>
          <p:spPr bwMode="auto">
            <a:xfrm>
              <a:off x="3024" y="18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41" name="Oval 41"/>
            <p:cNvSpPr>
              <a:spLocks noChangeArrowheads="1"/>
            </p:cNvSpPr>
            <p:nvPr/>
          </p:nvSpPr>
          <p:spPr bwMode="auto">
            <a:xfrm>
              <a:off x="2016" y="268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42" name="Oval 42"/>
            <p:cNvSpPr>
              <a:spLocks noChangeArrowheads="1"/>
            </p:cNvSpPr>
            <p:nvPr/>
          </p:nvSpPr>
          <p:spPr bwMode="auto">
            <a:xfrm>
              <a:off x="2448" y="18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44" name="Line 44"/>
            <p:cNvSpPr>
              <a:spLocks noChangeShapeType="1"/>
            </p:cNvSpPr>
            <p:nvPr/>
          </p:nvSpPr>
          <p:spPr bwMode="auto">
            <a:xfrm>
              <a:off x="1353" y="3024"/>
              <a:ext cx="935" cy="0"/>
            </a:xfrm>
            <a:prstGeom prst="line">
              <a:avLst/>
            </a:prstGeom>
            <a:noFill/>
            <a:ln w="25400">
              <a:solidFill>
                <a:srgbClr val="FF3300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47" name="Oval 47"/>
            <p:cNvSpPr>
              <a:spLocks noChangeArrowheads="1"/>
            </p:cNvSpPr>
            <p:nvPr/>
          </p:nvSpPr>
          <p:spPr bwMode="auto">
            <a:xfrm>
              <a:off x="5184" y="18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4848" name="Oval 48"/>
            <p:cNvSpPr>
              <a:spLocks noChangeArrowheads="1"/>
            </p:cNvSpPr>
            <p:nvPr/>
          </p:nvSpPr>
          <p:spPr bwMode="auto">
            <a:xfrm>
              <a:off x="4272" y="268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pic>
        <p:nvPicPr>
          <p:cNvPr id="57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6509657" y="751114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4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4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4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4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4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186158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audio>
              <p:cMediaNode>
                <p:cTn id="3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C600D-42D1-46E1-8743-3E4E5CCCE658}" type="slidenum">
              <a:rPr lang="es-ES"/>
              <a:pPr/>
              <a:t>3</a:t>
            </a:fld>
            <a:endParaRPr lang="es-ES"/>
          </a:p>
        </p:txBody>
      </p:sp>
      <p:sp>
        <p:nvSpPr>
          <p:cNvPr id="422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98488"/>
            <a:ext cx="8229600" cy="5527675"/>
          </a:xfrm>
        </p:spPr>
        <p:txBody>
          <a:bodyPr/>
          <a:lstStyle/>
          <a:p>
            <a:pPr algn="ctr">
              <a:lnSpc>
                <a:spcPct val="90000"/>
              </a:lnSpc>
              <a:buFontTx/>
              <a:buNone/>
            </a:pPr>
            <a:r>
              <a:rPr lang="es-ES_tradnl" sz="3600" dirty="0"/>
              <a:t>Contenidos del capítulo</a:t>
            </a:r>
          </a:p>
          <a:p>
            <a:pPr algn="just">
              <a:lnSpc>
                <a:spcPct val="90000"/>
              </a:lnSpc>
              <a:buFontTx/>
              <a:buNone/>
            </a:pPr>
            <a:r>
              <a:rPr lang="es-ES" sz="2800" dirty="0"/>
              <a:t>1. Características de la competencia perfecta.</a:t>
            </a:r>
            <a:endParaRPr lang="es-ES_tradnl" sz="2800" dirty="0"/>
          </a:p>
          <a:p>
            <a:pPr algn="just">
              <a:lnSpc>
                <a:spcPct val="90000"/>
              </a:lnSpc>
              <a:buFontTx/>
              <a:buNone/>
            </a:pPr>
            <a:r>
              <a:rPr lang="es-ES" sz="2800" dirty="0"/>
              <a:t>2. La empresa y la industria a corto plazo.</a:t>
            </a:r>
            <a:endParaRPr lang="es-ES_tradnl" sz="2800" dirty="0"/>
          </a:p>
          <a:p>
            <a:pPr algn="just">
              <a:lnSpc>
                <a:spcPct val="90000"/>
              </a:lnSpc>
              <a:buFontTx/>
              <a:buNone/>
            </a:pPr>
            <a:r>
              <a:rPr lang="es-ES" sz="2800" dirty="0"/>
              <a:t>    2.1. El óptimo de la producción y la curva de  oferta de la empresa.</a:t>
            </a:r>
            <a:endParaRPr lang="es-ES" sz="2800" b="1" dirty="0"/>
          </a:p>
          <a:p>
            <a:pPr algn="just">
              <a:lnSpc>
                <a:spcPct val="90000"/>
              </a:lnSpc>
              <a:buFontTx/>
              <a:buNone/>
            </a:pPr>
            <a:r>
              <a:rPr lang="es-ES" sz="2800" dirty="0"/>
              <a:t>    2.2. La oferta de la industria y el equilibrio de mercado.</a:t>
            </a:r>
            <a:endParaRPr lang="es-ES" sz="2800" b="1" dirty="0"/>
          </a:p>
          <a:p>
            <a:pPr algn="just">
              <a:lnSpc>
                <a:spcPct val="90000"/>
              </a:lnSpc>
              <a:buFontTx/>
              <a:buNone/>
            </a:pPr>
            <a:r>
              <a:rPr lang="es-ES" sz="2800" dirty="0"/>
              <a:t>3. La empresa y la industria a largo plazo.</a:t>
            </a:r>
            <a:endParaRPr lang="es-ES_tradnl" sz="2800" dirty="0"/>
          </a:p>
          <a:p>
            <a:pPr algn="just">
              <a:lnSpc>
                <a:spcPct val="90000"/>
              </a:lnSpc>
              <a:buFontTx/>
              <a:buNone/>
            </a:pPr>
            <a:r>
              <a:rPr lang="es-ES" sz="2800" dirty="0"/>
              <a:t>    3.1. Equilibrio de la empresa y del mercado.</a:t>
            </a:r>
            <a:endParaRPr lang="es-ES" sz="2800" b="1" dirty="0"/>
          </a:p>
          <a:p>
            <a:pPr algn="just">
              <a:lnSpc>
                <a:spcPct val="90000"/>
              </a:lnSpc>
              <a:buFontTx/>
              <a:buNone/>
            </a:pPr>
            <a:r>
              <a:rPr lang="es-ES" sz="2800" dirty="0"/>
              <a:t>    3.2. La curva de oferta de la industria competitiva a largo plazo.</a:t>
            </a:r>
            <a:endParaRPr lang="es-ES" sz="2800" b="1" dirty="0"/>
          </a:p>
          <a:p>
            <a:pPr algn="just">
              <a:lnSpc>
                <a:spcPct val="90000"/>
              </a:lnSpc>
              <a:buFontTx/>
              <a:buNone/>
            </a:pPr>
            <a:r>
              <a:rPr lang="es-ES" sz="2800" dirty="0"/>
              <a:t>4. La eficiencia de un mercado competitivo. </a:t>
            </a:r>
            <a:endParaRPr lang="es-ES" sz="2800" b="1" dirty="0"/>
          </a:p>
          <a:p>
            <a:pPr>
              <a:lnSpc>
                <a:spcPct val="90000"/>
              </a:lnSpc>
            </a:pPr>
            <a:endParaRPr lang="es-E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8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431BA-2704-438A-B267-2D67A73FAEC5}" type="slidenum">
              <a:rPr lang="es-ES"/>
              <a:pPr/>
              <a:t>30</a:t>
            </a:fld>
            <a:endParaRPr lang="es-ES"/>
          </a:p>
        </p:txBody>
      </p:sp>
      <p:sp>
        <p:nvSpPr>
          <p:cNvPr id="20889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889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08906" name="Rectangle 10"/>
          <p:cNvSpPr>
            <a:spLocks noGrp="1" noChangeArrowheads="1"/>
          </p:cNvSpPr>
          <p:nvPr>
            <p:ph type="title"/>
          </p:nvPr>
        </p:nvSpPr>
        <p:spPr>
          <a:xfrm>
            <a:off x="558800" y="927100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4000" dirty="0" smtClean="0"/>
              <a:t>2.2. </a:t>
            </a:r>
            <a:r>
              <a:rPr lang="es-ES" sz="4000" dirty="0"/>
              <a:t>La oferta de la industria y el equilibrio de mercado</a:t>
            </a:r>
            <a:r>
              <a:rPr lang="en-US" sz="3600" dirty="0"/>
              <a:t> </a:t>
            </a:r>
          </a:p>
        </p:txBody>
      </p:sp>
      <p:sp>
        <p:nvSpPr>
          <p:cNvPr id="208901" name="Rectangle 5"/>
          <p:cNvSpPr>
            <a:spLocks noGrp="1" noChangeArrowheads="1"/>
          </p:cNvSpPr>
          <p:nvPr>
            <p:ph type="body" sz="half" idx="1"/>
          </p:nvPr>
        </p:nvSpPr>
        <p:spPr>
          <a:xfrm>
            <a:off x="619125" y="2470150"/>
            <a:ext cx="7608888" cy="692150"/>
          </a:xfrm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</a:pPr>
            <a:r>
              <a:rPr lang="en-US" sz="2800"/>
              <a:t>La elasticidad de la oferta del mercado</a:t>
            </a:r>
          </a:p>
        </p:txBody>
      </p:sp>
      <p:graphicFrame>
        <p:nvGraphicFramePr>
          <p:cNvPr id="208907" name="Object 11"/>
          <p:cNvGraphicFramePr>
            <a:graphicFrameLocks noChangeAspect="1"/>
          </p:cNvGraphicFramePr>
          <p:nvPr>
            <p:ph sz="half" idx="2"/>
          </p:nvPr>
        </p:nvGraphicFramePr>
        <p:xfrm>
          <a:off x="2693988" y="3170238"/>
          <a:ext cx="2109787" cy="889000"/>
        </p:xfrm>
        <a:graphic>
          <a:graphicData uri="http://schemas.openxmlformats.org/presentationml/2006/ole">
            <p:oleObj spid="_x0000_s208907" name="Ecuación" r:id="rId5" imgW="965160" imgH="406080" progId="Equation.3">
              <p:embed/>
            </p:oleObj>
          </a:graphicData>
        </a:graphic>
      </p:graphicFrame>
      <p:pic>
        <p:nvPicPr>
          <p:cNvPr id="10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6"/>
          <a:stretch>
            <a:fillRect/>
          </a:stretch>
        </p:blipFill>
        <p:spPr>
          <a:xfrm>
            <a:off x="5783942" y="3145972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6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08343" y="5909560"/>
            <a:ext cx="7963383" cy="476250"/>
          </a:xfrm>
        </p:spPr>
        <p:txBody>
          <a:bodyPr/>
          <a:lstStyle/>
          <a:p>
            <a:r>
              <a:rPr lang="es-ES" sz="2800" i="1" dirty="0" smtClean="0"/>
              <a:t>Figura 8</a:t>
            </a:r>
            <a:r>
              <a:rPr lang="es-ES" sz="2800" dirty="0" smtClean="0"/>
              <a:t>. El equilibrio de mercado.</a:t>
            </a:r>
            <a:endParaRPr lang="es-ES" sz="2800" dirty="0"/>
          </a:p>
        </p:txBody>
      </p:sp>
      <p:sp>
        <p:nvSpPr>
          <p:cNvPr id="17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F221-8000-4926-B78F-C422FFFD2DAD}" type="slidenum">
              <a:rPr lang="es-ES"/>
              <a:pPr/>
              <a:t>31</a:t>
            </a:fld>
            <a:endParaRPr lang="es-ES"/>
          </a:p>
        </p:txBody>
      </p:sp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4000" dirty="0" smtClean="0"/>
              <a:t>2.2. La oferta de la industria y el equilibrio de mercado</a:t>
            </a:r>
            <a:endParaRPr lang="es-ES" sz="4000" dirty="0"/>
          </a:p>
        </p:txBody>
      </p:sp>
      <p:sp>
        <p:nvSpPr>
          <p:cNvPr id="457732" name="Line 4"/>
          <p:cNvSpPr>
            <a:spLocks noChangeShapeType="1"/>
          </p:cNvSpPr>
          <p:nvPr/>
        </p:nvSpPr>
        <p:spPr bwMode="auto">
          <a:xfrm>
            <a:off x="3005138" y="1785938"/>
            <a:ext cx="28575" cy="33369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57733" name="Line 5"/>
          <p:cNvSpPr>
            <a:spLocks noChangeShapeType="1"/>
          </p:cNvSpPr>
          <p:nvPr/>
        </p:nvSpPr>
        <p:spPr bwMode="auto">
          <a:xfrm flipV="1">
            <a:off x="3019425" y="5108575"/>
            <a:ext cx="4498975" cy="142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57734" name="Line 6"/>
          <p:cNvSpPr>
            <a:spLocks noChangeShapeType="1"/>
          </p:cNvSpPr>
          <p:nvPr/>
        </p:nvSpPr>
        <p:spPr bwMode="auto">
          <a:xfrm>
            <a:off x="3787775" y="2249488"/>
            <a:ext cx="3309938" cy="2424112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57735" name="Line 7"/>
          <p:cNvSpPr>
            <a:spLocks noChangeShapeType="1"/>
          </p:cNvSpPr>
          <p:nvPr/>
        </p:nvSpPr>
        <p:spPr bwMode="auto">
          <a:xfrm flipV="1">
            <a:off x="3889375" y="1800225"/>
            <a:ext cx="3789363" cy="2611438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57736" name="Line 8"/>
          <p:cNvSpPr>
            <a:spLocks noChangeShapeType="1"/>
          </p:cNvSpPr>
          <p:nvPr/>
        </p:nvSpPr>
        <p:spPr bwMode="auto">
          <a:xfrm flipH="1">
            <a:off x="2989263" y="3381375"/>
            <a:ext cx="2366962" cy="14288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57737" name="Line 9"/>
          <p:cNvSpPr>
            <a:spLocks noChangeShapeType="1"/>
          </p:cNvSpPr>
          <p:nvPr/>
        </p:nvSpPr>
        <p:spPr bwMode="auto">
          <a:xfrm>
            <a:off x="5356225" y="3381375"/>
            <a:ext cx="0" cy="172720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57738" name="Rectangle 10"/>
          <p:cNvSpPr>
            <a:spLocks noChangeArrowheads="1"/>
          </p:cNvSpPr>
          <p:nvPr/>
        </p:nvSpPr>
        <p:spPr bwMode="auto">
          <a:xfrm>
            <a:off x="7640638" y="4452938"/>
            <a:ext cx="3492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D</a:t>
            </a:r>
          </a:p>
        </p:txBody>
      </p:sp>
      <p:sp>
        <p:nvSpPr>
          <p:cNvPr id="457740" name="Rectangle 12"/>
          <p:cNvSpPr>
            <a:spLocks noChangeArrowheads="1"/>
          </p:cNvSpPr>
          <p:nvPr/>
        </p:nvSpPr>
        <p:spPr bwMode="auto">
          <a:xfrm>
            <a:off x="2325688" y="1779588"/>
            <a:ext cx="3492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algn="ctr"/>
            <a:r>
              <a:rPr lang="es-ES"/>
              <a:t>P</a:t>
            </a:r>
          </a:p>
        </p:txBody>
      </p:sp>
      <p:sp>
        <p:nvSpPr>
          <p:cNvPr id="457741" name="Rectangle 13"/>
          <p:cNvSpPr>
            <a:spLocks noChangeArrowheads="1"/>
          </p:cNvSpPr>
          <p:nvPr/>
        </p:nvSpPr>
        <p:spPr bwMode="auto">
          <a:xfrm>
            <a:off x="7875588" y="1662113"/>
            <a:ext cx="3365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S</a:t>
            </a:r>
          </a:p>
        </p:txBody>
      </p:sp>
      <p:sp>
        <p:nvSpPr>
          <p:cNvPr id="457742" name="Rectangle 14"/>
          <p:cNvSpPr>
            <a:spLocks noChangeArrowheads="1"/>
          </p:cNvSpPr>
          <p:nvPr/>
        </p:nvSpPr>
        <p:spPr bwMode="auto">
          <a:xfrm>
            <a:off x="5130800" y="5334000"/>
            <a:ext cx="45085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Q*</a:t>
            </a:r>
          </a:p>
        </p:txBody>
      </p:sp>
      <p:sp>
        <p:nvSpPr>
          <p:cNvPr id="457743" name="Rectangle 15"/>
          <p:cNvSpPr>
            <a:spLocks noChangeArrowheads="1"/>
          </p:cNvSpPr>
          <p:nvPr/>
        </p:nvSpPr>
        <p:spPr bwMode="auto">
          <a:xfrm>
            <a:off x="2341563" y="3125788"/>
            <a:ext cx="4254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P*</a:t>
            </a:r>
          </a:p>
        </p:txBody>
      </p:sp>
      <p:sp>
        <p:nvSpPr>
          <p:cNvPr id="457744" name="Rectangle 16"/>
          <p:cNvSpPr>
            <a:spLocks noChangeArrowheads="1"/>
          </p:cNvSpPr>
          <p:nvPr/>
        </p:nvSpPr>
        <p:spPr bwMode="auto">
          <a:xfrm>
            <a:off x="5146675" y="2897188"/>
            <a:ext cx="3365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E</a:t>
            </a:r>
          </a:p>
        </p:txBody>
      </p:sp>
      <p:sp>
        <p:nvSpPr>
          <p:cNvPr id="457745" name="Rectangle 17"/>
          <p:cNvSpPr>
            <a:spLocks noChangeArrowheads="1"/>
          </p:cNvSpPr>
          <p:nvPr/>
        </p:nvSpPr>
        <p:spPr bwMode="auto">
          <a:xfrm>
            <a:off x="7169150" y="5219700"/>
            <a:ext cx="36195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Q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946AF-1C8F-417B-8841-245EC4F23852}" type="slidenum">
              <a:rPr lang="es-ES"/>
              <a:pPr/>
              <a:t>32</a:t>
            </a:fld>
            <a:endParaRPr lang="es-ES"/>
          </a:p>
        </p:txBody>
      </p:sp>
      <p:sp>
        <p:nvSpPr>
          <p:cNvPr id="23347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3347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33476" name="Rectangle 4"/>
          <p:cNvSpPr>
            <a:spLocks noGrp="1" noChangeArrowheads="1"/>
          </p:cNvSpPr>
          <p:nvPr>
            <p:ph type="title"/>
          </p:nvPr>
        </p:nvSpPr>
        <p:spPr>
          <a:xfrm>
            <a:off x="0" y="577850"/>
            <a:ext cx="9144000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4000"/>
              <a:t>3. La empresa y la industria a largo plazo</a:t>
            </a:r>
            <a:r>
              <a:rPr lang="en-US" sz="3600"/>
              <a:t> </a:t>
            </a:r>
          </a:p>
        </p:txBody>
      </p:sp>
      <p:sp>
        <p:nvSpPr>
          <p:cNvPr id="23347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40000"/>
              </a:spcBef>
            </a:pPr>
            <a:r>
              <a:rPr lang="es-ES" dirty="0"/>
              <a:t>A largo plazo, una empresa puede alterar todos sus factores, incluido el tamaño de la planta.</a:t>
            </a:r>
          </a:p>
          <a:p>
            <a:pPr algn="just">
              <a:spcBef>
                <a:spcPct val="40000"/>
              </a:spcBef>
            </a:pPr>
            <a:r>
              <a:rPr lang="es-ES" dirty="0"/>
              <a:t>La empresa producirá el volumen de producción que maximice beneficios (P=CML)</a:t>
            </a:r>
            <a:endParaRPr lang="en-US" dirty="0"/>
          </a:p>
          <a:p>
            <a:pPr algn="just">
              <a:spcBef>
                <a:spcPct val="40000"/>
              </a:spcBef>
            </a:pPr>
            <a:r>
              <a:rPr lang="es-ES" dirty="0"/>
              <a:t>Supongamos una </a:t>
            </a:r>
            <a:r>
              <a:rPr lang="es-ES" i="1" dirty="0"/>
              <a:t>libre entrada</a:t>
            </a:r>
            <a:r>
              <a:rPr lang="es-ES" dirty="0"/>
              <a:t> y una </a:t>
            </a:r>
            <a:r>
              <a:rPr lang="es-ES" i="1" dirty="0"/>
              <a:t>libre salida.</a:t>
            </a:r>
            <a:endParaRPr lang="en-US" i="1" dirty="0"/>
          </a:p>
        </p:txBody>
      </p:sp>
    </p:spTree>
  </p:cSld>
  <p:clrMapOvr>
    <a:masterClrMapping/>
  </p:clrMapOvr>
  <p:transition>
    <p:zoom dir="in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-1" y="6245225"/>
            <a:ext cx="8310623" cy="476250"/>
          </a:xfrm>
        </p:spPr>
        <p:txBody>
          <a:bodyPr/>
          <a:lstStyle/>
          <a:p>
            <a:r>
              <a:rPr lang="es-ES" sz="2400" i="1" dirty="0" smtClean="0"/>
              <a:t>Figura 9.</a:t>
            </a:r>
            <a:r>
              <a:rPr lang="en-US" sz="2400" dirty="0" smtClean="0"/>
              <a:t> La </a:t>
            </a:r>
            <a:r>
              <a:rPr lang="en-US" sz="2400" dirty="0" err="1" smtClean="0"/>
              <a:t>elección</a:t>
            </a:r>
            <a:r>
              <a:rPr lang="en-US" sz="2400" dirty="0" smtClean="0"/>
              <a:t> del </a:t>
            </a:r>
            <a:r>
              <a:rPr lang="en-US" sz="2400" dirty="0" err="1" smtClean="0"/>
              <a:t>nivel</a:t>
            </a:r>
            <a:r>
              <a:rPr lang="en-US" sz="2400" dirty="0" smtClean="0"/>
              <a:t> de </a:t>
            </a:r>
            <a:r>
              <a:rPr lang="en-US" sz="2400" dirty="0" err="1" smtClean="0"/>
              <a:t>producción</a:t>
            </a:r>
            <a:r>
              <a:rPr lang="en-US" sz="2400" dirty="0" smtClean="0"/>
              <a:t> a largo </a:t>
            </a:r>
            <a:r>
              <a:rPr lang="en-US" sz="2400" dirty="0" err="1" smtClean="0"/>
              <a:t>plazo</a:t>
            </a:r>
            <a:r>
              <a:rPr lang="en-US" sz="2400" dirty="0" smtClean="0"/>
              <a:t>.</a:t>
            </a:r>
            <a:endParaRPr lang="es-ES" sz="2400" dirty="0"/>
          </a:p>
        </p:txBody>
      </p:sp>
      <p:grpSp>
        <p:nvGrpSpPr>
          <p:cNvPr id="245807" name="Group 47"/>
          <p:cNvGrpSpPr>
            <a:grpSpLocks/>
          </p:cNvGrpSpPr>
          <p:nvPr/>
        </p:nvGrpSpPr>
        <p:grpSpPr bwMode="auto">
          <a:xfrm>
            <a:off x="1824038" y="2967038"/>
            <a:ext cx="7032625" cy="3262312"/>
            <a:chOff x="1149" y="1869"/>
            <a:chExt cx="4430" cy="2055"/>
          </a:xfrm>
        </p:grpSpPr>
        <p:sp>
          <p:nvSpPr>
            <p:cNvPr id="245780" name="Line 20"/>
            <p:cNvSpPr>
              <a:spLocks noChangeShapeType="1"/>
            </p:cNvSpPr>
            <p:nvPr/>
          </p:nvSpPr>
          <p:spPr bwMode="auto">
            <a:xfrm flipH="1">
              <a:off x="1385" y="2496"/>
              <a:ext cx="146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5764" name="Rectangle 4"/>
            <p:cNvSpPr>
              <a:spLocks noChangeArrowheads="1"/>
            </p:cNvSpPr>
            <p:nvPr/>
          </p:nvSpPr>
          <p:spPr bwMode="auto">
            <a:xfrm>
              <a:off x="1392" y="2208"/>
              <a:ext cx="1450" cy="288"/>
            </a:xfrm>
            <a:prstGeom prst="rect">
              <a:avLst/>
            </a:prstGeom>
            <a:solidFill>
              <a:srgbClr val="FFCC99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5775" name="Line 15"/>
            <p:cNvSpPr>
              <a:spLocks noChangeShapeType="1"/>
            </p:cNvSpPr>
            <p:nvPr/>
          </p:nvSpPr>
          <p:spPr bwMode="auto">
            <a:xfrm>
              <a:off x="2842" y="2217"/>
              <a:ext cx="0" cy="151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5776" name="Rectangle 16"/>
            <p:cNvSpPr>
              <a:spLocks noChangeArrowheads="1"/>
            </p:cNvSpPr>
            <p:nvPr/>
          </p:nvSpPr>
          <p:spPr bwMode="auto">
            <a:xfrm>
              <a:off x="2733" y="3695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245778" name="Rectangle 18"/>
            <p:cNvSpPr>
              <a:spLocks noChangeArrowheads="1"/>
            </p:cNvSpPr>
            <p:nvPr/>
          </p:nvSpPr>
          <p:spPr bwMode="auto">
            <a:xfrm>
              <a:off x="2647" y="1917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A</a:t>
              </a:r>
            </a:p>
          </p:txBody>
        </p:sp>
        <p:sp>
          <p:nvSpPr>
            <p:cNvPr id="245779" name="Rectangle 19"/>
            <p:cNvSpPr>
              <a:spLocks noChangeArrowheads="1"/>
            </p:cNvSpPr>
            <p:nvPr/>
          </p:nvSpPr>
          <p:spPr bwMode="auto">
            <a:xfrm>
              <a:off x="2887" y="2445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B</a:t>
              </a:r>
            </a:p>
          </p:txBody>
        </p:sp>
        <p:sp>
          <p:nvSpPr>
            <p:cNvPr id="245781" name="Rectangle 21"/>
            <p:cNvSpPr>
              <a:spLocks noChangeArrowheads="1"/>
            </p:cNvSpPr>
            <p:nvPr/>
          </p:nvSpPr>
          <p:spPr bwMode="auto">
            <a:xfrm>
              <a:off x="1149" y="2349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C</a:t>
              </a:r>
            </a:p>
          </p:txBody>
        </p:sp>
        <p:sp>
          <p:nvSpPr>
            <p:cNvPr id="245782" name="Rectangle 22"/>
            <p:cNvSpPr>
              <a:spLocks noChangeArrowheads="1"/>
            </p:cNvSpPr>
            <p:nvPr/>
          </p:nvSpPr>
          <p:spPr bwMode="auto">
            <a:xfrm>
              <a:off x="1389" y="1869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</a:p>
          </p:txBody>
        </p:sp>
        <p:sp>
          <p:nvSpPr>
            <p:cNvPr id="245799" name="Rectangle 39"/>
            <p:cNvSpPr>
              <a:spLocks noChangeArrowheads="1"/>
            </p:cNvSpPr>
            <p:nvPr/>
          </p:nvSpPr>
          <p:spPr bwMode="auto">
            <a:xfrm>
              <a:off x="4062" y="3001"/>
              <a:ext cx="1517" cy="6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400" b="1"/>
                <a:t>A corto plazo, la empresa</a:t>
              </a:r>
            </a:p>
            <a:p>
              <a:pPr algn="ctr" eaLnBrk="0" hangingPunct="0"/>
              <a:r>
                <a:rPr lang="en-US" sz="1400" b="1"/>
                <a:t>se enfrenta a factores</a:t>
              </a:r>
            </a:p>
            <a:p>
              <a:pPr algn="ctr" eaLnBrk="0" hangingPunct="0"/>
              <a:r>
                <a:rPr lang="en-US" sz="1400" b="1"/>
                <a:t>fijos. </a:t>
              </a:r>
              <a:r>
                <a:rPr lang="en-US" sz="1400" b="1" i="1"/>
                <a:t>P = </a:t>
              </a:r>
              <a:r>
                <a:rPr lang="en-US" sz="1400" b="1"/>
                <a:t>40$ &gt; </a:t>
              </a:r>
              <a:r>
                <a:rPr lang="en-US" sz="1400" b="1" i="1"/>
                <a:t>CTMe.</a:t>
              </a:r>
            </a:p>
            <a:p>
              <a:pPr algn="ctr" eaLnBrk="0" hangingPunct="0"/>
              <a:r>
                <a:rPr lang="en-US" sz="1400" b="1"/>
                <a:t>Los beneficios son </a:t>
              </a:r>
              <a:r>
                <a:rPr lang="en-US" sz="1400" b="1" i="1"/>
                <a:t>ABCD.</a:t>
              </a:r>
            </a:p>
          </p:txBody>
        </p:sp>
      </p:grpSp>
      <p:sp>
        <p:nvSpPr>
          <p:cNvPr id="24576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4576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45765" name="Rectangle 5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3200" dirty="0" smtClean="0"/>
              <a:t>3.1. </a:t>
            </a:r>
            <a:r>
              <a:rPr lang="en-US" sz="3200" dirty="0" err="1" smtClean="0"/>
              <a:t>Equilibrio</a:t>
            </a:r>
            <a:r>
              <a:rPr lang="en-US" sz="3200" dirty="0" smtClean="0"/>
              <a:t> de la </a:t>
            </a:r>
            <a:r>
              <a:rPr lang="en-US" sz="3200" dirty="0" err="1" smtClean="0"/>
              <a:t>empresa</a:t>
            </a:r>
            <a:r>
              <a:rPr lang="en-US" sz="3200" dirty="0" smtClean="0"/>
              <a:t> y del </a:t>
            </a:r>
            <a:r>
              <a:rPr lang="en-US" sz="3200" dirty="0" err="1" smtClean="0"/>
              <a:t>mercado</a:t>
            </a:r>
            <a:r>
              <a:rPr lang="en-US" sz="3200" dirty="0" smtClean="0"/>
              <a:t> </a:t>
            </a:r>
            <a:endParaRPr lang="en-US" dirty="0"/>
          </a:p>
        </p:txBody>
      </p:sp>
      <p:sp>
        <p:nvSpPr>
          <p:cNvPr id="245766" name="Line 6"/>
          <p:cNvSpPr>
            <a:spLocks noChangeShapeType="1"/>
          </p:cNvSpPr>
          <p:nvPr/>
        </p:nvSpPr>
        <p:spPr bwMode="auto">
          <a:xfrm>
            <a:off x="2209800" y="1716088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45767" name="Line 7"/>
          <p:cNvSpPr>
            <a:spLocks noChangeShapeType="1"/>
          </p:cNvSpPr>
          <p:nvPr/>
        </p:nvSpPr>
        <p:spPr bwMode="auto">
          <a:xfrm>
            <a:off x="2200275" y="5949950"/>
            <a:ext cx="5140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45768" name="Rectangle 8"/>
          <p:cNvSpPr>
            <a:spLocks noChangeArrowheads="1"/>
          </p:cNvSpPr>
          <p:nvPr/>
        </p:nvSpPr>
        <p:spPr bwMode="auto">
          <a:xfrm>
            <a:off x="788988" y="1422400"/>
            <a:ext cx="1355725" cy="1066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  <a:p>
            <a:pPr algn="r" eaLnBrk="0" hangingPunct="0"/>
            <a:r>
              <a:rPr lang="en-US" sz="1600" b="1"/>
              <a:t>(dólares por</a:t>
            </a:r>
          </a:p>
          <a:p>
            <a:pPr algn="r" eaLnBrk="0" hangingPunct="0"/>
            <a:r>
              <a:rPr lang="en-US" sz="1600" b="1"/>
              <a:t>unidad de</a:t>
            </a:r>
          </a:p>
          <a:p>
            <a:pPr algn="r" eaLnBrk="0" hangingPunct="0"/>
            <a:r>
              <a:rPr lang="en-US" sz="1600" b="1"/>
              <a:t>producción)</a:t>
            </a:r>
          </a:p>
        </p:txBody>
      </p:sp>
      <p:sp>
        <p:nvSpPr>
          <p:cNvPr id="245769" name="Rectangle 9"/>
          <p:cNvSpPr>
            <a:spLocks noChangeArrowheads="1"/>
          </p:cNvSpPr>
          <p:nvPr/>
        </p:nvSpPr>
        <p:spPr bwMode="auto">
          <a:xfrm>
            <a:off x="7118350" y="5899150"/>
            <a:ext cx="129698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</a:p>
        </p:txBody>
      </p:sp>
      <p:grpSp>
        <p:nvGrpSpPr>
          <p:cNvPr id="245803" name="Group 43"/>
          <p:cNvGrpSpPr>
            <a:grpSpLocks/>
          </p:cNvGrpSpPr>
          <p:nvPr/>
        </p:nvGrpSpPr>
        <p:grpSpPr bwMode="auto">
          <a:xfrm>
            <a:off x="1595438" y="3271838"/>
            <a:ext cx="6775450" cy="404812"/>
            <a:chOff x="1005" y="2061"/>
            <a:chExt cx="4268" cy="255"/>
          </a:xfrm>
        </p:grpSpPr>
        <p:sp>
          <p:nvSpPr>
            <p:cNvPr id="245770" name="Line 10"/>
            <p:cNvSpPr>
              <a:spLocks noChangeShapeType="1"/>
            </p:cNvSpPr>
            <p:nvPr/>
          </p:nvSpPr>
          <p:spPr bwMode="auto">
            <a:xfrm>
              <a:off x="1409" y="2208"/>
              <a:ext cx="3231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5771" name="Rectangle 11"/>
            <p:cNvSpPr>
              <a:spLocks noChangeArrowheads="1"/>
            </p:cNvSpPr>
            <p:nvPr/>
          </p:nvSpPr>
          <p:spPr bwMode="auto">
            <a:xfrm>
              <a:off x="4739" y="2087"/>
              <a:ext cx="53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 = IM</a:t>
              </a:r>
            </a:p>
          </p:txBody>
        </p:sp>
        <p:sp>
          <p:nvSpPr>
            <p:cNvPr id="245777" name="Rectangle 17"/>
            <p:cNvSpPr>
              <a:spLocks noChangeArrowheads="1"/>
            </p:cNvSpPr>
            <p:nvPr/>
          </p:nvSpPr>
          <p:spPr bwMode="auto">
            <a:xfrm>
              <a:off x="1005" y="2061"/>
              <a:ext cx="35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40$</a:t>
              </a:r>
            </a:p>
          </p:txBody>
        </p:sp>
      </p:grpSp>
      <p:grpSp>
        <p:nvGrpSpPr>
          <p:cNvPr id="245801" name="Group 41"/>
          <p:cNvGrpSpPr>
            <a:grpSpLocks/>
          </p:cNvGrpSpPr>
          <p:nvPr/>
        </p:nvGrpSpPr>
        <p:grpSpPr bwMode="auto">
          <a:xfrm>
            <a:off x="3178175" y="2509838"/>
            <a:ext cx="2890838" cy="2979737"/>
            <a:chOff x="2002" y="1581"/>
            <a:chExt cx="1821" cy="1877"/>
          </a:xfrm>
        </p:grpSpPr>
        <p:sp>
          <p:nvSpPr>
            <p:cNvPr id="245772" name="Freeform 12"/>
            <p:cNvSpPr>
              <a:spLocks/>
            </p:cNvSpPr>
            <p:nvPr/>
          </p:nvSpPr>
          <p:spPr bwMode="auto">
            <a:xfrm>
              <a:off x="2064" y="1870"/>
              <a:ext cx="876" cy="1588"/>
            </a:xfrm>
            <a:custGeom>
              <a:avLst/>
              <a:gdLst/>
              <a:ahLst/>
              <a:cxnLst>
                <a:cxn ang="0">
                  <a:pos x="0" y="1587"/>
                </a:cxn>
                <a:cxn ang="0">
                  <a:pos x="38" y="1543"/>
                </a:cxn>
                <a:cxn ang="0">
                  <a:pos x="90" y="1482"/>
                </a:cxn>
                <a:cxn ang="0">
                  <a:pos x="151" y="1416"/>
                </a:cxn>
                <a:cxn ang="0">
                  <a:pos x="221" y="1338"/>
                </a:cxn>
                <a:cxn ang="0">
                  <a:pos x="287" y="1255"/>
                </a:cxn>
                <a:cxn ang="0">
                  <a:pos x="353" y="1178"/>
                </a:cxn>
                <a:cxn ang="0">
                  <a:pos x="414" y="1100"/>
                </a:cxn>
                <a:cxn ang="0">
                  <a:pos x="466" y="1028"/>
                </a:cxn>
                <a:cxn ang="0">
                  <a:pos x="504" y="968"/>
                </a:cxn>
                <a:cxn ang="0">
                  <a:pos x="541" y="907"/>
                </a:cxn>
                <a:cxn ang="0">
                  <a:pos x="598" y="791"/>
                </a:cxn>
                <a:cxn ang="0">
                  <a:pos x="649" y="669"/>
                </a:cxn>
                <a:cxn ang="0">
                  <a:pos x="701" y="547"/>
                </a:cxn>
                <a:cxn ang="0">
                  <a:pos x="729" y="481"/>
                </a:cxn>
                <a:cxn ang="0">
                  <a:pos x="753" y="409"/>
                </a:cxn>
                <a:cxn ang="0">
                  <a:pos x="809" y="265"/>
                </a:cxn>
                <a:cxn ang="0">
                  <a:pos x="833" y="193"/>
                </a:cxn>
                <a:cxn ang="0">
                  <a:pos x="851" y="121"/>
                </a:cxn>
                <a:cxn ang="0">
                  <a:pos x="866" y="55"/>
                </a:cxn>
                <a:cxn ang="0">
                  <a:pos x="875" y="0"/>
                </a:cxn>
              </a:cxnLst>
              <a:rect l="0" t="0" r="r" b="b"/>
              <a:pathLst>
                <a:path w="876" h="1588">
                  <a:moveTo>
                    <a:pt x="0" y="1587"/>
                  </a:moveTo>
                  <a:lnTo>
                    <a:pt x="38" y="1543"/>
                  </a:lnTo>
                  <a:lnTo>
                    <a:pt x="90" y="1482"/>
                  </a:lnTo>
                  <a:lnTo>
                    <a:pt x="151" y="1416"/>
                  </a:lnTo>
                  <a:lnTo>
                    <a:pt x="221" y="1338"/>
                  </a:lnTo>
                  <a:lnTo>
                    <a:pt x="287" y="1255"/>
                  </a:lnTo>
                  <a:lnTo>
                    <a:pt x="353" y="1178"/>
                  </a:lnTo>
                  <a:lnTo>
                    <a:pt x="414" y="1100"/>
                  </a:lnTo>
                  <a:lnTo>
                    <a:pt x="466" y="1028"/>
                  </a:lnTo>
                  <a:lnTo>
                    <a:pt x="504" y="968"/>
                  </a:lnTo>
                  <a:lnTo>
                    <a:pt x="541" y="907"/>
                  </a:lnTo>
                  <a:lnTo>
                    <a:pt x="598" y="791"/>
                  </a:lnTo>
                  <a:lnTo>
                    <a:pt x="649" y="669"/>
                  </a:lnTo>
                  <a:lnTo>
                    <a:pt x="701" y="547"/>
                  </a:lnTo>
                  <a:lnTo>
                    <a:pt x="729" y="481"/>
                  </a:lnTo>
                  <a:lnTo>
                    <a:pt x="753" y="409"/>
                  </a:lnTo>
                  <a:lnTo>
                    <a:pt x="809" y="265"/>
                  </a:lnTo>
                  <a:lnTo>
                    <a:pt x="833" y="193"/>
                  </a:lnTo>
                  <a:lnTo>
                    <a:pt x="851" y="121"/>
                  </a:lnTo>
                  <a:lnTo>
                    <a:pt x="866" y="55"/>
                  </a:lnTo>
                  <a:lnTo>
                    <a:pt x="875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45773" name="Rectangle 13"/>
            <p:cNvSpPr>
              <a:spLocks noChangeArrowheads="1"/>
            </p:cNvSpPr>
            <p:nvPr/>
          </p:nvSpPr>
          <p:spPr bwMode="auto">
            <a:xfrm>
              <a:off x="3213" y="1751"/>
              <a:ext cx="610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CTMeC</a:t>
              </a:r>
            </a:p>
          </p:txBody>
        </p:sp>
        <p:sp>
          <p:nvSpPr>
            <p:cNvPr id="245774" name="Rectangle 14"/>
            <p:cNvSpPr>
              <a:spLocks noChangeArrowheads="1"/>
            </p:cNvSpPr>
            <p:nvPr/>
          </p:nvSpPr>
          <p:spPr bwMode="auto">
            <a:xfrm>
              <a:off x="2695" y="1581"/>
              <a:ext cx="442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CMC</a:t>
              </a:r>
            </a:p>
          </p:txBody>
        </p:sp>
        <p:sp>
          <p:nvSpPr>
            <p:cNvPr id="245792" name="Freeform 32"/>
            <p:cNvSpPr>
              <a:spLocks/>
            </p:cNvSpPr>
            <p:nvPr/>
          </p:nvSpPr>
          <p:spPr bwMode="auto">
            <a:xfrm>
              <a:off x="2002" y="2065"/>
              <a:ext cx="1418" cy="439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6" y="40"/>
                </a:cxn>
                <a:cxn ang="0">
                  <a:pos x="11" y="56"/>
                </a:cxn>
                <a:cxn ang="0">
                  <a:pos x="22" y="96"/>
                </a:cxn>
                <a:cxn ang="0">
                  <a:pos x="38" y="145"/>
                </a:cxn>
                <a:cxn ang="0">
                  <a:pos x="60" y="189"/>
                </a:cxn>
                <a:cxn ang="0">
                  <a:pos x="93" y="233"/>
                </a:cxn>
                <a:cxn ang="0">
                  <a:pos x="137" y="277"/>
                </a:cxn>
                <a:cxn ang="0">
                  <a:pos x="181" y="317"/>
                </a:cxn>
                <a:cxn ang="0">
                  <a:pos x="224" y="354"/>
                </a:cxn>
                <a:cxn ang="0">
                  <a:pos x="268" y="378"/>
                </a:cxn>
                <a:cxn ang="0">
                  <a:pos x="312" y="394"/>
                </a:cxn>
                <a:cxn ang="0">
                  <a:pos x="361" y="410"/>
                </a:cxn>
                <a:cxn ang="0">
                  <a:pos x="421" y="418"/>
                </a:cxn>
                <a:cxn ang="0">
                  <a:pos x="487" y="426"/>
                </a:cxn>
                <a:cxn ang="0">
                  <a:pos x="569" y="434"/>
                </a:cxn>
                <a:cxn ang="0">
                  <a:pos x="657" y="438"/>
                </a:cxn>
                <a:cxn ang="0">
                  <a:pos x="744" y="430"/>
                </a:cxn>
                <a:cxn ang="0">
                  <a:pos x="843" y="418"/>
                </a:cxn>
                <a:cxn ang="0">
                  <a:pos x="941" y="394"/>
                </a:cxn>
                <a:cxn ang="0">
                  <a:pos x="1040" y="366"/>
                </a:cxn>
                <a:cxn ang="0">
                  <a:pos x="1127" y="334"/>
                </a:cxn>
                <a:cxn ang="0">
                  <a:pos x="1204" y="293"/>
                </a:cxn>
                <a:cxn ang="0">
                  <a:pos x="1269" y="241"/>
                </a:cxn>
                <a:cxn ang="0">
                  <a:pos x="1324" y="193"/>
                </a:cxn>
                <a:cxn ang="0">
                  <a:pos x="1368" y="145"/>
                </a:cxn>
                <a:cxn ang="0">
                  <a:pos x="1395" y="105"/>
                </a:cxn>
                <a:cxn ang="0">
                  <a:pos x="1412" y="68"/>
                </a:cxn>
                <a:cxn ang="0">
                  <a:pos x="1417" y="32"/>
                </a:cxn>
                <a:cxn ang="0">
                  <a:pos x="1417" y="0"/>
                </a:cxn>
              </a:cxnLst>
              <a:rect l="0" t="0" r="r" b="b"/>
              <a:pathLst>
                <a:path w="1418" h="439">
                  <a:moveTo>
                    <a:pt x="0" y="28"/>
                  </a:moveTo>
                  <a:lnTo>
                    <a:pt x="6" y="40"/>
                  </a:lnTo>
                  <a:lnTo>
                    <a:pt x="11" y="56"/>
                  </a:lnTo>
                  <a:lnTo>
                    <a:pt x="22" y="96"/>
                  </a:lnTo>
                  <a:lnTo>
                    <a:pt x="38" y="145"/>
                  </a:lnTo>
                  <a:lnTo>
                    <a:pt x="60" y="189"/>
                  </a:lnTo>
                  <a:lnTo>
                    <a:pt x="93" y="233"/>
                  </a:lnTo>
                  <a:lnTo>
                    <a:pt x="137" y="277"/>
                  </a:lnTo>
                  <a:lnTo>
                    <a:pt x="181" y="317"/>
                  </a:lnTo>
                  <a:lnTo>
                    <a:pt x="224" y="354"/>
                  </a:lnTo>
                  <a:lnTo>
                    <a:pt x="268" y="378"/>
                  </a:lnTo>
                  <a:lnTo>
                    <a:pt x="312" y="394"/>
                  </a:lnTo>
                  <a:lnTo>
                    <a:pt x="361" y="410"/>
                  </a:lnTo>
                  <a:lnTo>
                    <a:pt x="421" y="418"/>
                  </a:lnTo>
                  <a:lnTo>
                    <a:pt x="487" y="426"/>
                  </a:lnTo>
                  <a:lnTo>
                    <a:pt x="569" y="434"/>
                  </a:lnTo>
                  <a:lnTo>
                    <a:pt x="657" y="438"/>
                  </a:lnTo>
                  <a:lnTo>
                    <a:pt x="744" y="430"/>
                  </a:lnTo>
                  <a:lnTo>
                    <a:pt x="843" y="418"/>
                  </a:lnTo>
                  <a:lnTo>
                    <a:pt x="941" y="394"/>
                  </a:lnTo>
                  <a:lnTo>
                    <a:pt x="1040" y="366"/>
                  </a:lnTo>
                  <a:lnTo>
                    <a:pt x="1127" y="334"/>
                  </a:lnTo>
                  <a:lnTo>
                    <a:pt x="1204" y="293"/>
                  </a:lnTo>
                  <a:lnTo>
                    <a:pt x="1269" y="241"/>
                  </a:lnTo>
                  <a:lnTo>
                    <a:pt x="1324" y="193"/>
                  </a:lnTo>
                  <a:lnTo>
                    <a:pt x="1368" y="145"/>
                  </a:lnTo>
                  <a:lnTo>
                    <a:pt x="1395" y="105"/>
                  </a:lnTo>
                  <a:lnTo>
                    <a:pt x="1412" y="68"/>
                  </a:lnTo>
                  <a:lnTo>
                    <a:pt x="1417" y="32"/>
                  </a:lnTo>
                  <a:lnTo>
                    <a:pt x="1417" y="0"/>
                  </a:lnTo>
                </a:path>
              </a:pathLst>
            </a:custGeom>
            <a:noFill/>
            <a:ln w="50800" cap="rnd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245806" name="Group 46"/>
          <p:cNvGrpSpPr>
            <a:grpSpLocks/>
          </p:cNvGrpSpPr>
          <p:nvPr/>
        </p:nvGrpSpPr>
        <p:grpSpPr bwMode="auto">
          <a:xfrm>
            <a:off x="1824038" y="1454150"/>
            <a:ext cx="4587875" cy="4775200"/>
            <a:chOff x="1149" y="916"/>
            <a:chExt cx="2890" cy="3008"/>
          </a:xfrm>
        </p:grpSpPr>
        <p:sp>
          <p:nvSpPr>
            <p:cNvPr id="245783" name="Rectangle 23"/>
            <p:cNvSpPr>
              <a:spLocks noChangeArrowheads="1"/>
            </p:cNvSpPr>
            <p:nvPr/>
          </p:nvSpPr>
          <p:spPr bwMode="auto">
            <a:xfrm>
              <a:off x="1641" y="916"/>
              <a:ext cx="2126" cy="6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400" b="1"/>
                <a:t>A largo plazo, aumentará el tamaño y </a:t>
              </a:r>
            </a:p>
            <a:p>
              <a:pPr algn="ctr" eaLnBrk="0" hangingPunct="0"/>
              <a:r>
                <a:rPr lang="en-US" sz="1400" b="1"/>
                <a:t>la producción de la planta a </a:t>
              </a:r>
              <a:r>
                <a:rPr lang="en-US" sz="1400" b="1" i="1"/>
                <a:t>q</a:t>
              </a:r>
              <a:r>
                <a:rPr lang="en-US" sz="1400" b="1" i="1" baseline="-25000"/>
                <a:t>3</a:t>
              </a:r>
              <a:r>
                <a:rPr lang="en-US" sz="1400" b="1" i="1"/>
                <a:t>.</a:t>
              </a:r>
            </a:p>
            <a:p>
              <a:pPr algn="ctr" eaLnBrk="0" hangingPunct="0"/>
              <a:r>
                <a:rPr lang="en-US" sz="1400" b="1"/>
                <a:t>Los beneficios a largo plazo, </a:t>
              </a:r>
              <a:r>
                <a:rPr lang="en-US" sz="1400" b="1" i="1"/>
                <a:t>EFGD</a:t>
              </a:r>
              <a:r>
                <a:rPr lang="en-US" sz="1400" b="1"/>
                <a:t> &gt;</a:t>
              </a:r>
            </a:p>
            <a:p>
              <a:pPr algn="ctr" eaLnBrk="0" hangingPunct="0"/>
              <a:r>
                <a:rPr lang="en-US" sz="1400" b="1"/>
                <a:t>beneficios a corto plazo </a:t>
              </a:r>
              <a:r>
                <a:rPr lang="en-US" sz="1400" b="1" i="1"/>
                <a:t>ABCD.</a:t>
              </a:r>
            </a:p>
          </p:txBody>
        </p:sp>
        <p:sp>
          <p:nvSpPr>
            <p:cNvPr id="245786" name="Line 26"/>
            <p:cNvSpPr>
              <a:spLocks noChangeShapeType="1"/>
            </p:cNvSpPr>
            <p:nvPr/>
          </p:nvSpPr>
          <p:spPr bwMode="auto">
            <a:xfrm>
              <a:off x="3792" y="2217"/>
              <a:ext cx="0" cy="151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5787" name="Rectangle 27"/>
            <p:cNvSpPr>
              <a:spLocks noChangeArrowheads="1"/>
            </p:cNvSpPr>
            <p:nvPr/>
          </p:nvSpPr>
          <p:spPr bwMode="auto">
            <a:xfrm>
              <a:off x="3693" y="3695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3</a:t>
              </a:r>
            </a:p>
          </p:txBody>
        </p:sp>
        <p:sp>
          <p:nvSpPr>
            <p:cNvPr id="245788" name="Line 28"/>
            <p:cNvSpPr>
              <a:spLocks noChangeShapeType="1"/>
            </p:cNvSpPr>
            <p:nvPr/>
          </p:nvSpPr>
          <p:spPr bwMode="auto">
            <a:xfrm>
              <a:off x="3264" y="2889"/>
              <a:ext cx="0" cy="84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5789" name="Rectangle 29"/>
            <p:cNvSpPr>
              <a:spLocks noChangeArrowheads="1"/>
            </p:cNvSpPr>
            <p:nvPr/>
          </p:nvSpPr>
          <p:spPr bwMode="auto">
            <a:xfrm>
              <a:off x="3117" y="3695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245795" name="Line 35"/>
            <p:cNvSpPr>
              <a:spLocks noChangeShapeType="1"/>
            </p:cNvSpPr>
            <p:nvPr/>
          </p:nvSpPr>
          <p:spPr bwMode="auto">
            <a:xfrm flipH="1">
              <a:off x="1385" y="2688"/>
              <a:ext cx="241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5796" name="Rectangle 36"/>
            <p:cNvSpPr>
              <a:spLocks noChangeArrowheads="1"/>
            </p:cNvSpPr>
            <p:nvPr/>
          </p:nvSpPr>
          <p:spPr bwMode="auto">
            <a:xfrm>
              <a:off x="1149" y="2541"/>
              <a:ext cx="226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G</a:t>
              </a:r>
            </a:p>
          </p:txBody>
        </p:sp>
        <p:sp>
          <p:nvSpPr>
            <p:cNvPr id="245797" name="Rectangle 37"/>
            <p:cNvSpPr>
              <a:spLocks noChangeArrowheads="1"/>
            </p:cNvSpPr>
            <p:nvPr/>
          </p:nvSpPr>
          <p:spPr bwMode="auto">
            <a:xfrm>
              <a:off x="3837" y="2589"/>
              <a:ext cx="202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F</a:t>
              </a:r>
            </a:p>
          </p:txBody>
        </p:sp>
      </p:grpSp>
      <p:grpSp>
        <p:nvGrpSpPr>
          <p:cNvPr id="245805" name="Group 45"/>
          <p:cNvGrpSpPr>
            <a:grpSpLocks/>
          </p:cNvGrpSpPr>
          <p:nvPr/>
        </p:nvGrpSpPr>
        <p:grpSpPr bwMode="auto">
          <a:xfrm>
            <a:off x="1595438" y="1747838"/>
            <a:ext cx="6213475" cy="3589337"/>
            <a:chOff x="1005" y="1101"/>
            <a:chExt cx="3914" cy="2261"/>
          </a:xfrm>
        </p:grpSpPr>
        <p:sp>
          <p:nvSpPr>
            <p:cNvPr id="245784" name="Rectangle 24"/>
            <p:cNvSpPr>
              <a:spLocks noChangeArrowheads="1"/>
            </p:cNvSpPr>
            <p:nvPr/>
          </p:nvSpPr>
          <p:spPr bwMode="auto">
            <a:xfrm>
              <a:off x="1005" y="2781"/>
              <a:ext cx="35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30$</a:t>
              </a:r>
            </a:p>
          </p:txBody>
        </p:sp>
        <p:sp>
          <p:nvSpPr>
            <p:cNvPr id="245785" name="Line 25"/>
            <p:cNvSpPr>
              <a:spLocks noChangeShapeType="1"/>
            </p:cNvSpPr>
            <p:nvPr/>
          </p:nvSpPr>
          <p:spPr bwMode="auto">
            <a:xfrm>
              <a:off x="1409" y="2880"/>
              <a:ext cx="3231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5790" name="Freeform 30"/>
            <p:cNvSpPr>
              <a:spLocks/>
            </p:cNvSpPr>
            <p:nvPr/>
          </p:nvSpPr>
          <p:spPr bwMode="auto">
            <a:xfrm>
              <a:off x="1639" y="1634"/>
              <a:ext cx="3019" cy="1232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15" y="37"/>
                </a:cxn>
                <a:cxn ang="0">
                  <a:pos x="30" y="65"/>
                </a:cxn>
                <a:cxn ang="0">
                  <a:pos x="67" y="125"/>
                </a:cxn>
                <a:cxn ang="0">
                  <a:pos x="112" y="199"/>
                </a:cxn>
                <a:cxn ang="0">
                  <a:pos x="164" y="282"/>
                </a:cxn>
                <a:cxn ang="0">
                  <a:pos x="216" y="366"/>
                </a:cxn>
                <a:cxn ang="0">
                  <a:pos x="269" y="444"/>
                </a:cxn>
                <a:cxn ang="0">
                  <a:pos x="321" y="523"/>
                </a:cxn>
                <a:cxn ang="0">
                  <a:pos x="373" y="588"/>
                </a:cxn>
                <a:cxn ang="0">
                  <a:pos x="470" y="699"/>
                </a:cxn>
                <a:cxn ang="0">
                  <a:pos x="567" y="796"/>
                </a:cxn>
                <a:cxn ang="0">
                  <a:pos x="663" y="879"/>
                </a:cxn>
                <a:cxn ang="0">
                  <a:pos x="760" y="958"/>
                </a:cxn>
                <a:cxn ang="0">
                  <a:pos x="857" y="1032"/>
                </a:cxn>
                <a:cxn ang="0">
                  <a:pos x="947" y="1097"/>
                </a:cxn>
                <a:cxn ang="0">
                  <a:pos x="1043" y="1153"/>
                </a:cxn>
                <a:cxn ang="0">
                  <a:pos x="1103" y="1171"/>
                </a:cxn>
                <a:cxn ang="0">
                  <a:pos x="1170" y="1190"/>
                </a:cxn>
                <a:cxn ang="0">
                  <a:pos x="1245" y="1203"/>
                </a:cxn>
                <a:cxn ang="0">
                  <a:pos x="1334" y="1217"/>
                </a:cxn>
                <a:cxn ang="0">
                  <a:pos x="1431" y="1227"/>
                </a:cxn>
                <a:cxn ang="0">
                  <a:pos x="1528" y="1231"/>
                </a:cxn>
                <a:cxn ang="0">
                  <a:pos x="1632" y="1231"/>
                </a:cxn>
                <a:cxn ang="0">
                  <a:pos x="1729" y="1222"/>
                </a:cxn>
                <a:cxn ang="0">
                  <a:pos x="1826" y="1213"/>
                </a:cxn>
                <a:cxn ang="0">
                  <a:pos x="1915" y="1190"/>
                </a:cxn>
                <a:cxn ang="0">
                  <a:pos x="1997" y="1162"/>
                </a:cxn>
                <a:cxn ang="0">
                  <a:pos x="2072" y="1120"/>
                </a:cxn>
                <a:cxn ang="0">
                  <a:pos x="2146" y="1078"/>
                </a:cxn>
                <a:cxn ang="0">
                  <a:pos x="2221" y="1028"/>
                </a:cxn>
                <a:cxn ang="0">
                  <a:pos x="2288" y="967"/>
                </a:cxn>
                <a:cxn ang="0">
                  <a:pos x="2355" y="907"/>
                </a:cxn>
                <a:cxn ang="0">
                  <a:pos x="2429" y="838"/>
                </a:cxn>
                <a:cxn ang="0">
                  <a:pos x="2496" y="768"/>
                </a:cxn>
                <a:cxn ang="0">
                  <a:pos x="2534" y="727"/>
                </a:cxn>
                <a:cxn ang="0">
                  <a:pos x="2571" y="685"/>
                </a:cxn>
                <a:cxn ang="0">
                  <a:pos x="2638" y="588"/>
                </a:cxn>
                <a:cxn ang="0">
                  <a:pos x="2713" y="481"/>
                </a:cxn>
                <a:cxn ang="0">
                  <a:pos x="2787" y="370"/>
                </a:cxn>
                <a:cxn ang="0">
                  <a:pos x="2854" y="259"/>
                </a:cxn>
                <a:cxn ang="0">
                  <a:pos x="2914" y="157"/>
                </a:cxn>
                <a:cxn ang="0">
                  <a:pos x="2973" y="69"/>
                </a:cxn>
                <a:cxn ang="0">
                  <a:pos x="2996" y="32"/>
                </a:cxn>
                <a:cxn ang="0">
                  <a:pos x="3018" y="0"/>
                </a:cxn>
              </a:cxnLst>
              <a:rect l="0" t="0" r="r" b="b"/>
              <a:pathLst>
                <a:path w="3019" h="1232">
                  <a:moveTo>
                    <a:pt x="0" y="18"/>
                  </a:moveTo>
                  <a:lnTo>
                    <a:pt x="15" y="37"/>
                  </a:lnTo>
                  <a:lnTo>
                    <a:pt x="30" y="65"/>
                  </a:lnTo>
                  <a:lnTo>
                    <a:pt x="67" y="125"/>
                  </a:lnTo>
                  <a:lnTo>
                    <a:pt x="112" y="199"/>
                  </a:lnTo>
                  <a:lnTo>
                    <a:pt x="164" y="282"/>
                  </a:lnTo>
                  <a:lnTo>
                    <a:pt x="216" y="366"/>
                  </a:lnTo>
                  <a:lnTo>
                    <a:pt x="269" y="444"/>
                  </a:lnTo>
                  <a:lnTo>
                    <a:pt x="321" y="523"/>
                  </a:lnTo>
                  <a:lnTo>
                    <a:pt x="373" y="588"/>
                  </a:lnTo>
                  <a:lnTo>
                    <a:pt x="470" y="699"/>
                  </a:lnTo>
                  <a:lnTo>
                    <a:pt x="567" y="796"/>
                  </a:lnTo>
                  <a:lnTo>
                    <a:pt x="663" y="879"/>
                  </a:lnTo>
                  <a:lnTo>
                    <a:pt x="760" y="958"/>
                  </a:lnTo>
                  <a:lnTo>
                    <a:pt x="857" y="1032"/>
                  </a:lnTo>
                  <a:lnTo>
                    <a:pt x="947" y="1097"/>
                  </a:lnTo>
                  <a:lnTo>
                    <a:pt x="1043" y="1153"/>
                  </a:lnTo>
                  <a:lnTo>
                    <a:pt x="1103" y="1171"/>
                  </a:lnTo>
                  <a:lnTo>
                    <a:pt x="1170" y="1190"/>
                  </a:lnTo>
                  <a:lnTo>
                    <a:pt x="1245" y="1203"/>
                  </a:lnTo>
                  <a:lnTo>
                    <a:pt x="1334" y="1217"/>
                  </a:lnTo>
                  <a:lnTo>
                    <a:pt x="1431" y="1227"/>
                  </a:lnTo>
                  <a:lnTo>
                    <a:pt x="1528" y="1231"/>
                  </a:lnTo>
                  <a:lnTo>
                    <a:pt x="1632" y="1231"/>
                  </a:lnTo>
                  <a:lnTo>
                    <a:pt x="1729" y="1222"/>
                  </a:lnTo>
                  <a:lnTo>
                    <a:pt x="1826" y="1213"/>
                  </a:lnTo>
                  <a:lnTo>
                    <a:pt x="1915" y="1190"/>
                  </a:lnTo>
                  <a:lnTo>
                    <a:pt x="1997" y="1162"/>
                  </a:lnTo>
                  <a:lnTo>
                    <a:pt x="2072" y="1120"/>
                  </a:lnTo>
                  <a:lnTo>
                    <a:pt x="2146" y="1078"/>
                  </a:lnTo>
                  <a:lnTo>
                    <a:pt x="2221" y="1028"/>
                  </a:lnTo>
                  <a:lnTo>
                    <a:pt x="2288" y="967"/>
                  </a:lnTo>
                  <a:lnTo>
                    <a:pt x="2355" y="907"/>
                  </a:lnTo>
                  <a:lnTo>
                    <a:pt x="2429" y="838"/>
                  </a:lnTo>
                  <a:lnTo>
                    <a:pt x="2496" y="768"/>
                  </a:lnTo>
                  <a:lnTo>
                    <a:pt x="2534" y="727"/>
                  </a:lnTo>
                  <a:lnTo>
                    <a:pt x="2571" y="685"/>
                  </a:lnTo>
                  <a:lnTo>
                    <a:pt x="2638" y="588"/>
                  </a:lnTo>
                  <a:lnTo>
                    <a:pt x="2713" y="481"/>
                  </a:lnTo>
                  <a:lnTo>
                    <a:pt x="2787" y="370"/>
                  </a:lnTo>
                  <a:lnTo>
                    <a:pt x="2854" y="259"/>
                  </a:lnTo>
                  <a:lnTo>
                    <a:pt x="2914" y="157"/>
                  </a:lnTo>
                  <a:lnTo>
                    <a:pt x="2973" y="69"/>
                  </a:lnTo>
                  <a:lnTo>
                    <a:pt x="2996" y="32"/>
                  </a:lnTo>
                  <a:lnTo>
                    <a:pt x="3018" y="0"/>
                  </a:lnTo>
                </a:path>
              </a:pathLst>
            </a:custGeom>
            <a:noFill/>
            <a:ln w="50800" cap="rnd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45791" name="Rectangle 31"/>
            <p:cNvSpPr>
              <a:spLocks noChangeArrowheads="1"/>
            </p:cNvSpPr>
            <p:nvPr/>
          </p:nvSpPr>
          <p:spPr bwMode="auto">
            <a:xfrm>
              <a:off x="4413" y="1389"/>
              <a:ext cx="506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CMeL</a:t>
              </a:r>
            </a:p>
          </p:txBody>
        </p:sp>
        <p:sp>
          <p:nvSpPr>
            <p:cNvPr id="245793" name="Freeform 33"/>
            <p:cNvSpPr>
              <a:spLocks/>
            </p:cNvSpPr>
            <p:nvPr/>
          </p:nvSpPr>
          <p:spPr bwMode="auto">
            <a:xfrm>
              <a:off x="1965" y="1393"/>
              <a:ext cx="2117" cy="1969"/>
            </a:xfrm>
            <a:custGeom>
              <a:avLst/>
              <a:gdLst/>
              <a:ahLst/>
              <a:cxnLst>
                <a:cxn ang="0">
                  <a:pos x="0" y="1968"/>
                </a:cxn>
                <a:cxn ang="0">
                  <a:pos x="46" y="1952"/>
                </a:cxn>
                <a:cxn ang="0">
                  <a:pos x="105" y="1925"/>
                </a:cxn>
                <a:cxn ang="0">
                  <a:pos x="170" y="1903"/>
                </a:cxn>
                <a:cxn ang="0">
                  <a:pos x="249" y="1877"/>
                </a:cxn>
                <a:cxn ang="0">
                  <a:pos x="333" y="1844"/>
                </a:cxn>
                <a:cxn ang="0">
                  <a:pos x="425" y="1812"/>
                </a:cxn>
                <a:cxn ang="0">
                  <a:pos x="608" y="1742"/>
                </a:cxn>
                <a:cxn ang="0">
                  <a:pos x="804" y="1667"/>
                </a:cxn>
                <a:cxn ang="0">
                  <a:pos x="986" y="1586"/>
                </a:cxn>
                <a:cxn ang="0">
                  <a:pos x="1078" y="1549"/>
                </a:cxn>
                <a:cxn ang="0">
                  <a:pos x="1156" y="1511"/>
                </a:cxn>
                <a:cxn ang="0">
                  <a:pos x="1228" y="1468"/>
                </a:cxn>
                <a:cxn ang="0">
                  <a:pos x="1293" y="1430"/>
                </a:cxn>
                <a:cxn ang="0">
                  <a:pos x="1404" y="1350"/>
                </a:cxn>
                <a:cxn ang="0">
                  <a:pos x="1496" y="1269"/>
                </a:cxn>
                <a:cxn ang="0">
                  <a:pos x="1581" y="1188"/>
                </a:cxn>
                <a:cxn ang="0">
                  <a:pos x="1652" y="1102"/>
                </a:cxn>
                <a:cxn ang="0">
                  <a:pos x="1718" y="1016"/>
                </a:cxn>
                <a:cxn ang="0">
                  <a:pos x="1776" y="925"/>
                </a:cxn>
                <a:cxn ang="0">
                  <a:pos x="1881" y="747"/>
                </a:cxn>
                <a:cxn ang="0">
                  <a:pos x="1927" y="656"/>
                </a:cxn>
                <a:cxn ang="0">
                  <a:pos x="1966" y="554"/>
                </a:cxn>
                <a:cxn ang="0">
                  <a:pos x="2031" y="344"/>
                </a:cxn>
                <a:cxn ang="0">
                  <a:pos x="2057" y="242"/>
                </a:cxn>
                <a:cxn ang="0">
                  <a:pos x="2077" y="150"/>
                </a:cxn>
                <a:cxn ang="0">
                  <a:pos x="2096" y="70"/>
                </a:cxn>
                <a:cxn ang="0">
                  <a:pos x="2116" y="0"/>
                </a:cxn>
              </a:cxnLst>
              <a:rect l="0" t="0" r="r" b="b"/>
              <a:pathLst>
                <a:path w="2117" h="1969">
                  <a:moveTo>
                    <a:pt x="0" y="1968"/>
                  </a:moveTo>
                  <a:lnTo>
                    <a:pt x="46" y="1952"/>
                  </a:lnTo>
                  <a:lnTo>
                    <a:pt x="105" y="1925"/>
                  </a:lnTo>
                  <a:lnTo>
                    <a:pt x="170" y="1903"/>
                  </a:lnTo>
                  <a:lnTo>
                    <a:pt x="249" y="1877"/>
                  </a:lnTo>
                  <a:lnTo>
                    <a:pt x="333" y="1844"/>
                  </a:lnTo>
                  <a:lnTo>
                    <a:pt x="425" y="1812"/>
                  </a:lnTo>
                  <a:lnTo>
                    <a:pt x="608" y="1742"/>
                  </a:lnTo>
                  <a:lnTo>
                    <a:pt x="804" y="1667"/>
                  </a:lnTo>
                  <a:lnTo>
                    <a:pt x="986" y="1586"/>
                  </a:lnTo>
                  <a:lnTo>
                    <a:pt x="1078" y="1549"/>
                  </a:lnTo>
                  <a:lnTo>
                    <a:pt x="1156" y="1511"/>
                  </a:lnTo>
                  <a:lnTo>
                    <a:pt x="1228" y="1468"/>
                  </a:lnTo>
                  <a:lnTo>
                    <a:pt x="1293" y="1430"/>
                  </a:lnTo>
                  <a:lnTo>
                    <a:pt x="1404" y="1350"/>
                  </a:lnTo>
                  <a:lnTo>
                    <a:pt x="1496" y="1269"/>
                  </a:lnTo>
                  <a:lnTo>
                    <a:pt x="1581" y="1188"/>
                  </a:lnTo>
                  <a:lnTo>
                    <a:pt x="1652" y="1102"/>
                  </a:lnTo>
                  <a:lnTo>
                    <a:pt x="1718" y="1016"/>
                  </a:lnTo>
                  <a:lnTo>
                    <a:pt x="1776" y="925"/>
                  </a:lnTo>
                  <a:lnTo>
                    <a:pt x="1881" y="747"/>
                  </a:lnTo>
                  <a:lnTo>
                    <a:pt x="1927" y="656"/>
                  </a:lnTo>
                  <a:lnTo>
                    <a:pt x="1966" y="554"/>
                  </a:lnTo>
                  <a:lnTo>
                    <a:pt x="2031" y="344"/>
                  </a:lnTo>
                  <a:lnTo>
                    <a:pt x="2057" y="242"/>
                  </a:lnTo>
                  <a:lnTo>
                    <a:pt x="2077" y="150"/>
                  </a:lnTo>
                  <a:lnTo>
                    <a:pt x="2096" y="70"/>
                  </a:lnTo>
                  <a:lnTo>
                    <a:pt x="2116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45794" name="Rectangle 34"/>
            <p:cNvSpPr>
              <a:spLocks noChangeArrowheads="1"/>
            </p:cNvSpPr>
            <p:nvPr/>
          </p:nvSpPr>
          <p:spPr bwMode="auto">
            <a:xfrm>
              <a:off x="3885" y="1965"/>
              <a:ext cx="210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E</a:t>
              </a:r>
            </a:p>
          </p:txBody>
        </p:sp>
        <p:sp>
          <p:nvSpPr>
            <p:cNvPr id="245798" name="Rectangle 38"/>
            <p:cNvSpPr>
              <a:spLocks noChangeArrowheads="1"/>
            </p:cNvSpPr>
            <p:nvPr/>
          </p:nvSpPr>
          <p:spPr bwMode="auto">
            <a:xfrm>
              <a:off x="4029" y="1101"/>
              <a:ext cx="426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CML</a:t>
              </a:r>
            </a:p>
          </p:txBody>
        </p:sp>
      </p:grpSp>
      <p:pic>
        <p:nvPicPr>
          <p:cNvPr id="4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6524171" y="1302657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5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5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5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45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5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257018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audio>
              <p:cMediaNode>
                <p:cTn id="3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8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82EFB-5A71-4A41-A639-232F66DAAA5E}" type="slidenum">
              <a:rPr lang="es-ES"/>
              <a:pPr/>
              <a:t>34</a:t>
            </a:fld>
            <a:endParaRPr lang="es-ES"/>
          </a:p>
        </p:txBody>
      </p:sp>
      <p:sp>
        <p:nvSpPr>
          <p:cNvPr id="25600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600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5600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20580" y="1519359"/>
            <a:ext cx="7697446" cy="3671887"/>
          </a:xfrm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</a:pPr>
            <a:r>
              <a:rPr lang="en-US" dirty="0" err="1"/>
              <a:t>Entrada</a:t>
            </a:r>
            <a:r>
              <a:rPr lang="en-US" dirty="0"/>
              <a:t> y </a:t>
            </a:r>
            <a:r>
              <a:rPr lang="en-US" dirty="0" err="1"/>
              <a:t>salida</a:t>
            </a:r>
            <a:r>
              <a:rPr lang="en-US" dirty="0"/>
              <a:t>:</a:t>
            </a:r>
          </a:p>
          <a:p>
            <a:pPr lvl="1" algn="just">
              <a:buSzPct val="75000"/>
            </a:pPr>
            <a:r>
              <a:rPr lang="es-ES" dirty="0" smtClean="0"/>
              <a:t>Al existir beneficios a corto plazo, la </a:t>
            </a:r>
            <a:r>
              <a:rPr lang="es-ES" dirty="0"/>
              <a:t>respuesta a largo plazo </a:t>
            </a:r>
            <a:r>
              <a:rPr lang="es-ES" dirty="0" smtClean="0"/>
              <a:t>es </a:t>
            </a:r>
            <a:r>
              <a:rPr lang="es-ES" dirty="0"/>
              <a:t>el aumento de la producción y de los beneficios.</a:t>
            </a:r>
            <a:endParaRPr lang="en-US" dirty="0"/>
          </a:p>
          <a:p>
            <a:pPr lvl="1" algn="just">
              <a:buSzPct val="75000"/>
            </a:pPr>
            <a:r>
              <a:rPr lang="es-ES" dirty="0"/>
              <a:t>Los beneficios atraen a otros productores.</a:t>
            </a:r>
            <a:endParaRPr lang="en-US" dirty="0"/>
          </a:p>
          <a:p>
            <a:pPr lvl="1" algn="just">
              <a:buSzPct val="75000"/>
            </a:pPr>
            <a:r>
              <a:rPr lang="es-ES" dirty="0"/>
              <a:t>Un mayor número de productores </a:t>
            </a:r>
            <a:r>
              <a:rPr lang="es-ES" dirty="0" smtClean="0"/>
              <a:t>aumenta </a:t>
            </a:r>
            <a:r>
              <a:rPr lang="es-ES" dirty="0"/>
              <a:t>la oferta de la industria lo que disminuye el precio del mercado.</a:t>
            </a:r>
            <a:endParaRPr lang="en-US" dirty="0"/>
          </a:p>
        </p:txBody>
      </p:sp>
      <p:sp>
        <p:nvSpPr>
          <p:cNvPr id="256008" name="Rectangle 8"/>
          <p:cNvSpPr>
            <a:spLocks noGrp="1" noChangeArrowheads="1"/>
          </p:cNvSpPr>
          <p:nvPr>
            <p:ph type="title"/>
          </p:nvPr>
        </p:nvSpPr>
        <p:spPr>
          <a:xfrm>
            <a:off x="410901" y="621879"/>
            <a:ext cx="8229600" cy="649287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 dirty="0"/>
              <a:t>3.1. Equilibrio de la empresa y del mercado</a:t>
            </a:r>
            <a:endParaRPr lang="en-US" sz="3200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191" name="Group 47"/>
          <p:cNvGrpSpPr>
            <a:grpSpLocks/>
          </p:cNvGrpSpPr>
          <p:nvPr/>
        </p:nvGrpSpPr>
        <p:grpSpPr bwMode="auto">
          <a:xfrm>
            <a:off x="5284788" y="2128838"/>
            <a:ext cx="3281362" cy="2316162"/>
            <a:chOff x="3329" y="1341"/>
            <a:chExt cx="2067" cy="1459"/>
          </a:xfrm>
        </p:grpSpPr>
        <p:sp>
          <p:nvSpPr>
            <p:cNvPr id="262149" name="Line 5"/>
            <p:cNvSpPr>
              <a:spLocks noChangeShapeType="1"/>
            </p:cNvSpPr>
            <p:nvPr/>
          </p:nvSpPr>
          <p:spPr bwMode="auto">
            <a:xfrm flipV="1">
              <a:off x="3329" y="1617"/>
              <a:ext cx="1935" cy="1183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71" name="Rectangle 27"/>
            <p:cNvSpPr>
              <a:spLocks noChangeArrowheads="1"/>
            </p:cNvSpPr>
            <p:nvPr/>
          </p:nvSpPr>
          <p:spPr bwMode="auto">
            <a:xfrm>
              <a:off x="5133" y="1341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S</a:t>
              </a:r>
              <a:r>
                <a:rPr lang="en-US" b="1" i="1" baseline="-25000"/>
                <a:t>1</a:t>
              </a:r>
            </a:p>
          </p:txBody>
        </p:sp>
      </p:grpSp>
      <p:sp>
        <p:nvSpPr>
          <p:cNvPr id="26214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214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2151" name="Rectangle 7"/>
          <p:cNvSpPr>
            <a:spLocks noGrp="1" noChangeArrowheads="1"/>
          </p:cNvSpPr>
          <p:nvPr>
            <p:ph type="title"/>
          </p:nvPr>
        </p:nvSpPr>
        <p:spPr>
          <a:xfrm>
            <a:off x="0" y="6076950"/>
            <a:ext cx="9144000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800" i="1" dirty="0" err="1" smtClean="0"/>
              <a:t>Figura</a:t>
            </a:r>
            <a:r>
              <a:rPr lang="en-US" sz="2800" i="1" dirty="0" smtClean="0"/>
              <a:t> </a:t>
            </a:r>
            <a:r>
              <a:rPr lang="en-US" sz="2800" i="1" dirty="0"/>
              <a:t>10</a:t>
            </a:r>
            <a:r>
              <a:rPr lang="en-US" sz="2800" dirty="0"/>
              <a:t>. El </a:t>
            </a:r>
            <a:r>
              <a:rPr lang="en-US" sz="2800" dirty="0" err="1"/>
              <a:t>equilibrio</a:t>
            </a:r>
            <a:r>
              <a:rPr lang="en-US" sz="2800" dirty="0"/>
              <a:t> </a:t>
            </a:r>
            <a:r>
              <a:rPr lang="en-US" sz="2800" dirty="0" err="1"/>
              <a:t>competitivo</a:t>
            </a:r>
            <a:r>
              <a:rPr lang="en-US" sz="2800" dirty="0"/>
              <a:t> a largo </a:t>
            </a:r>
            <a:r>
              <a:rPr lang="en-US" sz="2800" dirty="0" err="1" smtClean="0"/>
              <a:t>plazo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sp>
        <p:nvSpPr>
          <p:cNvPr id="262152" name="Line 8"/>
          <p:cNvSpPr>
            <a:spLocks noChangeShapeType="1"/>
          </p:cNvSpPr>
          <p:nvPr/>
        </p:nvSpPr>
        <p:spPr bwMode="auto">
          <a:xfrm>
            <a:off x="7620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2153" name="Line 9"/>
          <p:cNvSpPr>
            <a:spLocks noChangeShapeType="1"/>
          </p:cNvSpPr>
          <p:nvPr/>
        </p:nvSpPr>
        <p:spPr bwMode="auto">
          <a:xfrm>
            <a:off x="50292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2154" name="Line 10"/>
          <p:cNvSpPr>
            <a:spLocks noChangeShapeType="1"/>
          </p:cNvSpPr>
          <p:nvPr/>
        </p:nvSpPr>
        <p:spPr bwMode="auto">
          <a:xfrm>
            <a:off x="776288" y="601980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2155" name="Line 11"/>
          <p:cNvSpPr>
            <a:spLocks noChangeShapeType="1"/>
          </p:cNvSpPr>
          <p:nvPr/>
        </p:nvSpPr>
        <p:spPr bwMode="auto">
          <a:xfrm>
            <a:off x="5043488" y="601980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2156" name="Rectangle 12"/>
          <p:cNvSpPr>
            <a:spLocks noChangeArrowheads="1"/>
          </p:cNvSpPr>
          <p:nvPr/>
        </p:nvSpPr>
        <p:spPr bwMode="auto">
          <a:xfrm>
            <a:off x="3560763" y="5976938"/>
            <a:ext cx="1296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  <a:endParaRPr lang="en-US" sz="1400" b="1"/>
          </a:p>
        </p:txBody>
      </p:sp>
      <p:sp>
        <p:nvSpPr>
          <p:cNvPr id="262157" name="Rectangle 13"/>
          <p:cNvSpPr>
            <a:spLocks noChangeArrowheads="1"/>
          </p:cNvSpPr>
          <p:nvPr/>
        </p:nvSpPr>
        <p:spPr bwMode="auto">
          <a:xfrm>
            <a:off x="7847013" y="5976938"/>
            <a:ext cx="1296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  <a:endParaRPr lang="en-US" sz="1400" b="1"/>
          </a:p>
        </p:txBody>
      </p:sp>
      <p:sp>
        <p:nvSpPr>
          <p:cNvPr id="262159" name="Rectangle 15"/>
          <p:cNvSpPr>
            <a:spLocks noChangeArrowheads="1"/>
          </p:cNvSpPr>
          <p:nvPr/>
        </p:nvSpPr>
        <p:spPr bwMode="auto">
          <a:xfrm>
            <a:off x="30163" y="1824038"/>
            <a:ext cx="801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</p:txBody>
      </p:sp>
      <p:sp>
        <p:nvSpPr>
          <p:cNvPr id="262160" name="Rectangle 16"/>
          <p:cNvSpPr>
            <a:spLocks noChangeArrowheads="1"/>
          </p:cNvSpPr>
          <p:nvPr/>
        </p:nvSpPr>
        <p:spPr bwMode="auto">
          <a:xfrm>
            <a:off x="147638" y="3424238"/>
            <a:ext cx="5619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40$</a:t>
            </a:r>
          </a:p>
        </p:txBody>
      </p:sp>
      <p:grpSp>
        <p:nvGrpSpPr>
          <p:cNvPr id="262193" name="Group 49"/>
          <p:cNvGrpSpPr>
            <a:grpSpLocks/>
          </p:cNvGrpSpPr>
          <p:nvPr/>
        </p:nvGrpSpPr>
        <p:grpSpPr bwMode="auto">
          <a:xfrm>
            <a:off x="1192213" y="3048000"/>
            <a:ext cx="3168650" cy="2397125"/>
            <a:chOff x="815" y="1948"/>
            <a:chExt cx="1996" cy="1510"/>
          </a:xfrm>
        </p:grpSpPr>
        <p:sp>
          <p:nvSpPr>
            <p:cNvPr id="262163" name="Freeform 19"/>
            <p:cNvSpPr>
              <a:spLocks/>
            </p:cNvSpPr>
            <p:nvPr/>
          </p:nvSpPr>
          <p:spPr bwMode="auto">
            <a:xfrm>
              <a:off x="815" y="2495"/>
              <a:ext cx="1683" cy="449"/>
            </a:xfrm>
            <a:custGeom>
              <a:avLst/>
              <a:gdLst/>
              <a:ahLst/>
              <a:cxnLst>
                <a:cxn ang="0">
                  <a:pos x="0" y="48"/>
                </a:cxn>
                <a:cxn ang="0">
                  <a:pos x="88" y="110"/>
                </a:cxn>
                <a:cxn ang="0">
                  <a:pos x="180" y="171"/>
                </a:cxn>
                <a:cxn ang="0">
                  <a:pos x="272" y="233"/>
                </a:cxn>
                <a:cxn ang="0">
                  <a:pos x="368" y="286"/>
                </a:cxn>
                <a:cxn ang="0">
                  <a:pos x="459" y="338"/>
                </a:cxn>
                <a:cxn ang="0">
                  <a:pos x="551" y="376"/>
                </a:cxn>
                <a:cxn ang="0">
                  <a:pos x="635" y="410"/>
                </a:cxn>
                <a:cxn ang="0">
                  <a:pos x="719" y="433"/>
                </a:cxn>
                <a:cxn ang="0">
                  <a:pos x="799" y="448"/>
                </a:cxn>
                <a:cxn ang="0">
                  <a:pos x="879" y="448"/>
                </a:cxn>
                <a:cxn ang="0">
                  <a:pos x="951" y="438"/>
                </a:cxn>
                <a:cxn ang="0">
                  <a:pos x="1027" y="424"/>
                </a:cxn>
                <a:cxn ang="0">
                  <a:pos x="1095" y="405"/>
                </a:cxn>
                <a:cxn ang="0">
                  <a:pos x="1163" y="381"/>
                </a:cxn>
                <a:cxn ang="0">
                  <a:pos x="1290" y="329"/>
                </a:cxn>
                <a:cxn ang="0">
                  <a:pos x="1350" y="295"/>
                </a:cxn>
                <a:cxn ang="0">
                  <a:pos x="1406" y="257"/>
                </a:cxn>
                <a:cxn ang="0">
                  <a:pos x="1462" y="210"/>
                </a:cxn>
                <a:cxn ang="0">
                  <a:pos x="1514" y="162"/>
                </a:cxn>
                <a:cxn ang="0">
                  <a:pos x="1562" y="114"/>
                </a:cxn>
                <a:cxn ang="0">
                  <a:pos x="1606" y="72"/>
                </a:cxn>
                <a:cxn ang="0">
                  <a:pos x="1646" y="29"/>
                </a:cxn>
                <a:cxn ang="0">
                  <a:pos x="1682" y="0"/>
                </a:cxn>
              </a:cxnLst>
              <a:rect l="0" t="0" r="r" b="b"/>
              <a:pathLst>
                <a:path w="1683" h="449">
                  <a:moveTo>
                    <a:pt x="0" y="48"/>
                  </a:moveTo>
                  <a:lnTo>
                    <a:pt x="88" y="110"/>
                  </a:lnTo>
                  <a:lnTo>
                    <a:pt x="180" y="171"/>
                  </a:lnTo>
                  <a:lnTo>
                    <a:pt x="272" y="233"/>
                  </a:lnTo>
                  <a:lnTo>
                    <a:pt x="368" y="286"/>
                  </a:lnTo>
                  <a:lnTo>
                    <a:pt x="459" y="338"/>
                  </a:lnTo>
                  <a:lnTo>
                    <a:pt x="551" y="376"/>
                  </a:lnTo>
                  <a:lnTo>
                    <a:pt x="635" y="410"/>
                  </a:lnTo>
                  <a:lnTo>
                    <a:pt x="719" y="433"/>
                  </a:lnTo>
                  <a:lnTo>
                    <a:pt x="799" y="448"/>
                  </a:lnTo>
                  <a:lnTo>
                    <a:pt x="879" y="448"/>
                  </a:lnTo>
                  <a:lnTo>
                    <a:pt x="951" y="438"/>
                  </a:lnTo>
                  <a:lnTo>
                    <a:pt x="1027" y="424"/>
                  </a:lnTo>
                  <a:lnTo>
                    <a:pt x="1095" y="405"/>
                  </a:lnTo>
                  <a:lnTo>
                    <a:pt x="1163" y="381"/>
                  </a:lnTo>
                  <a:lnTo>
                    <a:pt x="1290" y="329"/>
                  </a:lnTo>
                  <a:lnTo>
                    <a:pt x="1350" y="295"/>
                  </a:lnTo>
                  <a:lnTo>
                    <a:pt x="1406" y="257"/>
                  </a:lnTo>
                  <a:lnTo>
                    <a:pt x="1462" y="210"/>
                  </a:lnTo>
                  <a:lnTo>
                    <a:pt x="1514" y="162"/>
                  </a:lnTo>
                  <a:lnTo>
                    <a:pt x="1562" y="114"/>
                  </a:lnTo>
                  <a:lnTo>
                    <a:pt x="1606" y="72"/>
                  </a:lnTo>
                  <a:lnTo>
                    <a:pt x="1646" y="29"/>
                  </a:lnTo>
                  <a:lnTo>
                    <a:pt x="1682" y="0"/>
                  </a:lnTo>
                </a:path>
              </a:pathLst>
            </a:custGeom>
            <a:noFill/>
            <a:ln w="50800" cap="rnd" cmpd="sng">
              <a:solidFill>
                <a:srgbClr val="0033C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62164" name="Rectangle 20"/>
            <p:cNvSpPr>
              <a:spLocks noChangeArrowheads="1"/>
            </p:cNvSpPr>
            <p:nvPr/>
          </p:nvSpPr>
          <p:spPr bwMode="auto">
            <a:xfrm>
              <a:off x="2349" y="2301"/>
              <a:ext cx="462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CMeL</a:t>
              </a:r>
            </a:p>
          </p:txBody>
        </p:sp>
        <p:sp>
          <p:nvSpPr>
            <p:cNvPr id="262165" name="Freeform 21"/>
            <p:cNvSpPr>
              <a:spLocks/>
            </p:cNvSpPr>
            <p:nvPr/>
          </p:nvSpPr>
          <p:spPr bwMode="auto">
            <a:xfrm>
              <a:off x="1057" y="2163"/>
              <a:ext cx="1009" cy="1295"/>
            </a:xfrm>
            <a:custGeom>
              <a:avLst/>
              <a:gdLst/>
              <a:ahLst/>
              <a:cxnLst>
                <a:cxn ang="0">
                  <a:pos x="0" y="1294"/>
                </a:cxn>
                <a:cxn ang="0">
                  <a:pos x="129" y="1200"/>
                </a:cxn>
                <a:cxn ang="0">
                  <a:pos x="255" y="1111"/>
                </a:cxn>
                <a:cxn ang="0">
                  <a:pos x="370" y="1012"/>
                </a:cxn>
                <a:cxn ang="0">
                  <a:pos x="426" y="962"/>
                </a:cxn>
                <a:cxn ang="0">
                  <a:pos x="479" y="907"/>
                </a:cxn>
                <a:cxn ang="0">
                  <a:pos x="575" y="791"/>
                </a:cxn>
                <a:cxn ang="0">
                  <a:pos x="664" y="669"/>
                </a:cxn>
                <a:cxn ang="0">
                  <a:pos x="744" y="547"/>
                </a:cxn>
                <a:cxn ang="0">
                  <a:pos x="816" y="431"/>
                </a:cxn>
                <a:cxn ang="0">
                  <a:pos x="876" y="321"/>
                </a:cxn>
                <a:cxn ang="0">
                  <a:pos x="925" y="210"/>
                </a:cxn>
                <a:cxn ang="0">
                  <a:pos x="968" y="105"/>
                </a:cxn>
                <a:cxn ang="0">
                  <a:pos x="1008" y="0"/>
                </a:cxn>
              </a:cxnLst>
              <a:rect l="0" t="0" r="r" b="b"/>
              <a:pathLst>
                <a:path w="1009" h="1295">
                  <a:moveTo>
                    <a:pt x="0" y="1294"/>
                  </a:moveTo>
                  <a:lnTo>
                    <a:pt x="129" y="1200"/>
                  </a:lnTo>
                  <a:lnTo>
                    <a:pt x="255" y="1111"/>
                  </a:lnTo>
                  <a:lnTo>
                    <a:pt x="370" y="1012"/>
                  </a:lnTo>
                  <a:lnTo>
                    <a:pt x="426" y="962"/>
                  </a:lnTo>
                  <a:lnTo>
                    <a:pt x="479" y="907"/>
                  </a:lnTo>
                  <a:lnTo>
                    <a:pt x="575" y="791"/>
                  </a:lnTo>
                  <a:lnTo>
                    <a:pt x="664" y="669"/>
                  </a:lnTo>
                  <a:lnTo>
                    <a:pt x="744" y="547"/>
                  </a:lnTo>
                  <a:lnTo>
                    <a:pt x="816" y="431"/>
                  </a:lnTo>
                  <a:lnTo>
                    <a:pt x="876" y="321"/>
                  </a:lnTo>
                  <a:lnTo>
                    <a:pt x="925" y="210"/>
                  </a:lnTo>
                  <a:lnTo>
                    <a:pt x="968" y="105"/>
                  </a:lnTo>
                  <a:lnTo>
                    <a:pt x="1008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262166" name="Rectangle 22"/>
            <p:cNvSpPr>
              <a:spLocks noChangeArrowheads="1"/>
            </p:cNvSpPr>
            <p:nvPr/>
          </p:nvSpPr>
          <p:spPr bwMode="auto">
            <a:xfrm>
              <a:off x="1821" y="1948"/>
              <a:ext cx="391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CML</a:t>
              </a:r>
            </a:p>
          </p:txBody>
        </p:sp>
      </p:grpSp>
      <p:grpSp>
        <p:nvGrpSpPr>
          <p:cNvPr id="262190" name="Group 46"/>
          <p:cNvGrpSpPr>
            <a:grpSpLocks/>
          </p:cNvGrpSpPr>
          <p:nvPr/>
        </p:nvGrpSpPr>
        <p:grpSpPr bwMode="auto">
          <a:xfrm>
            <a:off x="5665788" y="2617788"/>
            <a:ext cx="2600325" cy="3074987"/>
            <a:chOff x="3569" y="1649"/>
            <a:chExt cx="1638" cy="1937"/>
          </a:xfrm>
        </p:grpSpPr>
        <p:sp>
          <p:nvSpPr>
            <p:cNvPr id="262150" name="Line 6"/>
            <p:cNvSpPr>
              <a:spLocks noChangeShapeType="1"/>
            </p:cNvSpPr>
            <p:nvPr/>
          </p:nvSpPr>
          <p:spPr bwMode="auto">
            <a:xfrm>
              <a:off x="3569" y="1649"/>
              <a:ext cx="1455" cy="1743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70" name="Rectangle 26"/>
            <p:cNvSpPr>
              <a:spLocks noChangeArrowheads="1"/>
            </p:cNvSpPr>
            <p:nvPr/>
          </p:nvSpPr>
          <p:spPr bwMode="auto">
            <a:xfrm>
              <a:off x="4989" y="3357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</a:p>
          </p:txBody>
        </p:sp>
      </p:grpSp>
      <p:grpSp>
        <p:nvGrpSpPr>
          <p:cNvPr id="262195" name="Group 51"/>
          <p:cNvGrpSpPr>
            <a:grpSpLocks/>
          </p:cNvGrpSpPr>
          <p:nvPr/>
        </p:nvGrpSpPr>
        <p:grpSpPr bwMode="auto">
          <a:xfrm>
            <a:off x="5775325" y="3581400"/>
            <a:ext cx="2900363" cy="1782763"/>
            <a:chOff x="3665" y="2301"/>
            <a:chExt cx="1827" cy="1123"/>
          </a:xfrm>
        </p:grpSpPr>
        <p:sp>
          <p:nvSpPr>
            <p:cNvPr id="262172" name="Line 28"/>
            <p:cNvSpPr>
              <a:spLocks noChangeShapeType="1"/>
            </p:cNvSpPr>
            <p:nvPr/>
          </p:nvSpPr>
          <p:spPr bwMode="auto">
            <a:xfrm flipV="1">
              <a:off x="3665" y="2577"/>
              <a:ext cx="1743" cy="847"/>
            </a:xfrm>
            <a:prstGeom prst="line">
              <a:avLst/>
            </a:prstGeom>
            <a:noFill/>
            <a:ln w="50800">
              <a:solidFill>
                <a:srgbClr val="CC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73" name="Rectangle 29"/>
            <p:cNvSpPr>
              <a:spLocks noChangeArrowheads="1"/>
            </p:cNvSpPr>
            <p:nvPr/>
          </p:nvSpPr>
          <p:spPr bwMode="auto">
            <a:xfrm>
              <a:off x="5229" y="2301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S</a:t>
              </a:r>
              <a:r>
                <a:rPr lang="en-US" b="1" i="1" baseline="-25000"/>
                <a:t>2</a:t>
              </a:r>
            </a:p>
          </p:txBody>
        </p:sp>
      </p:grpSp>
      <p:grpSp>
        <p:nvGrpSpPr>
          <p:cNvPr id="262192" name="Group 48"/>
          <p:cNvGrpSpPr>
            <a:grpSpLocks/>
          </p:cNvGrpSpPr>
          <p:nvPr/>
        </p:nvGrpSpPr>
        <p:grpSpPr bwMode="auto">
          <a:xfrm>
            <a:off x="776288" y="3424238"/>
            <a:ext cx="6062662" cy="2878137"/>
            <a:chOff x="489" y="2157"/>
            <a:chExt cx="3819" cy="1813"/>
          </a:xfrm>
        </p:grpSpPr>
        <p:sp>
          <p:nvSpPr>
            <p:cNvPr id="262161" name="Rectangle 17"/>
            <p:cNvSpPr>
              <a:spLocks noChangeArrowheads="1"/>
            </p:cNvSpPr>
            <p:nvPr/>
          </p:nvSpPr>
          <p:spPr bwMode="auto">
            <a:xfrm>
              <a:off x="2877" y="2157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262162" name="Line 18"/>
            <p:cNvSpPr>
              <a:spLocks noChangeShapeType="1"/>
            </p:cNvSpPr>
            <p:nvPr/>
          </p:nvSpPr>
          <p:spPr bwMode="auto">
            <a:xfrm>
              <a:off x="489" y="2304"/>
              <a:ext cx="2143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67" name="Line 23"/>
            <p:cNvSpPr>
              <a:spLocks noChangeShapeType="1"/>
            </p:cNvSpPr>
            <p:nvPr/>
          </p:nvSpPr>
          <p:spPr bwMode="auto">
            <a:xfrm>
              <a:off x="3177" y="2304"/>
              <a:ext cx="89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68" name="Line 24"/>
            <p:cNvSpPr>
              <a:spLocks noChangeShapeType="1"/>
            </p:cNvSpPr>
            <p:nvPr/>
          </p:nvSpPr>
          <p:spPr bwMode="auto">
            <a:xfrm flipV="1">
              <a:off x="4128" y="2297"/>
              <a:ext cx="0" cy="150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69" name="Oval 25"/>
            <p:cNvSpPr>
              <a:spLocks noChangeArrowheads="1"/>
            </p:cNvSpPr>
            <p:nvPr/>
          </p:nvSpPr>
          <p:spPr bwMode="auto">
            <a:xfrm>
              <a:off x="4080" y="225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80" name="Rectangle 36"/>
            <p:cNvSpPr>
              <a:spLocks noChangeArrowheads="1"/>
            </p:cNvSpPr>
            <p:nvPr/>
          </p:nvSpPr>
          <p:spPr bwMode="auto">
            <a:xfrm>
              <a:off x="4029" y="3741"/>
              <a:ext cx="279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baseline="-25000"/>
                <a:t>1</a:t>
              </a:r>
            </a:p>
          </p:txBody>
        </p:sp>
      </p:grpSp>
      <p:sp>
        <p:nvSpPr>
          <p:cNvPr id="262183" name="Rectangle 39"/>
          <p:cNvSpPr>
            <a:spLocks noChangeArrowheads="1"/>
          </p:cNvSpPr>
          <p:nvPr/>
        </p:nvSpPr>
        <p:spPr bwMode="auto">
          <a:xfrm>
            <a:off x="2433638" y="5938838"/>
            <a:ext cx="3841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q</a:t>
            </a:r>
            <a:r>
              <a:rPr lang="en-US" sz="1400" b="1" baseline="-25000"/>
              <a:t>2</a:t>
            </a:r>
          </a:p>
        </p:txBody>
      </p:sp>
      <p:sp>
        <p:nvSpPr>
          <p:cNvPr id="262184" name="Rectangle 40"/>
          <p:cNvSpPr>
            <a:spLocks noChangeArrowheads="1"/>
          </p:cNvSpPr>
          <p:nvPr/>
        </p:nvSpPr>
        <p:spPr bwMode="auto">
          <a:xfrm>
            <a:off x="1550626" y="2096807"/>
            <a:ext cx="11461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>
                <a:solidFill>
                  <a:srgbClr val="FF3300"/>
                </a:solidFill>
              </a:rPr>
              <a:t>Empresa</a:t>
            </a:r>
            <a:endParaRPr lang="en-US" b="1" dirty="0">
              <a:solidFill>
                <a:srgbClr val="FF3300"/>
              </a:solidFill>
            </a:endParaRPr>
          </a:p>
        </p:txBody>
      </p:sp>
      <p:sp>
        <p:nvSpPr>
          <p:cNvPr id="262185" name="Rectangle 41"/>
          <p:cNvSpPr>
            <a:spLocks noChangeArrowheads="1"/>
          </p:cNvSpPr>
          <p:nvPr/>
        </p:nvSpPr>
        <p:spPr bwMode="auto">
          <a:xfrm>
            <a:off x="6372888" y="2235703"/>
            <a:ext cx="11461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>
                <a:solidFill>
                  <a:srgbClr val="FF3300"/>
                </a:solidFill>
              </a:rPr>
              <a:t>Industria</a:t>
            </a:r>
            <a:endParaRPr lang="en-US" b="1" dirty="0">
              <a:solidFill>
                <a:srgbClr val="FF3300"/>
              </a:solidFill>
            </a:endParaRPr>
          </a:p>
        </p:txBody>
      </p:sp>
      <p:grpSp>
        <p:nvGrpSpPr>
          <p:cNvPr id="262197" name="Group 53"/>
          <p:cNvGrpSpPr>
            <a:grpSpLocks/>
          </p:cNvGrpSpPr>
          <p:nvPr/>
        </p:nvGrpSpPr>
        <p:grpSpPr bwMode="auto">
          <a:xfrm>
            <a:off x="0" y="1358900"/>
            <a:ext cx="7508875" cy="4943475"/>
            <a:chOff x="93" y="856"/>
            <a:chExt cx="4730" cy="3114"/>
          </a:xfrm>
        </p:grpSpPr>
        <p:sp>
          <p:nvSpPr>
            <p:cNvPr id="262148" name="Line 4"/>
            <p:cNvSpPr>
              <a:spLocks noChangeShapeType="1"/>
            </p:cNvSpPr>
            <p:nvPr/>
          </p:nvSpPr>
          <p:spPr bwMode="auto">
            <a:xfrm>
              <a:off x="489" y="2928"/>
              <a:ext cx="2143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74" name="Line 30"/>
            <p:cNvSpPr>
              <a:spLocks noChangeShapeType="1"/>
            </p:cNvSpPr>
            <p:nvPr/>
          </p:nvSpPr>
          <p:spPr bwMode="auto">
            <a:xfrm flipV="1">
              <a:off x="4656" y="2873"/>
              <a:ext cx="0" cy="92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75" name="Rectangle 31"/>
            <p:cNvSpPr>
              <a:spLocks noChangeArrowheads="1"/>
            </p:cNvSpPr>
            <p:nvPr/>
          </p:nvSpPr>
          <p:spPr bwMode="auto">
            <a:xfrm>
              <a:off x="93" y="2781"/>
              <a:ext cx="35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30$</a:t>
              </a:r>
            </a:p>
          </p:txBody>
        </p:sp>
        <p:sp>
          <p:nvSpPr>
            <p:cNvPr id="262176" name="Line 32"/>
            <p:cNvSpPr>
              <a:spLocks noChangeShapeType="1"/>
            </p:cNvSpPr>
            <p:nvPr/>
          </p:nvSpPr>
          <p:spPr bwMode="auto">
            <a:xfrm>
              <a:off x="3177" y="2928"/>
              <a:ext cx="142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77" name="Oval 33"/>
            <p:cNvSpPr>
              <a:spLocks noChangeArrowheads="1"/>
            </p:cNvSpPr>
            <p:nvPr/>
          </p:nvSpPr>
          <p:spPr bwMode="auto">
            <a:xfrm>
              <a:off x="4608" y="288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78" name="Rectangle 34"/>
            <p:cNvSpPr>
              <a:spLocks noChangeArrowheads="1"/>
            </p:cNvSpPr>
            <p:nvPr/>
          </p:nvSpPr>
          <p:spPr bwMode="auto">
            <a:xfrm>
              <a:off x="4557" y="3741"/>
              <a:ext cx="266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sz="1400" b="1" baseline="-25000"/>
                <a:t>2</a:t>
              </a:r>
            </a:p>
          </p:txBody>
        </p:sp>
        <p:sp>
          <p:nvSpPr>
            <p:cNvPr id="262179" name="Rectangle 35"/>
            <p:cNvSpPr>
              <a:spLocks noChangeArrowheads="1"/>
            </p:cNvSpPr>
            <p:nvPr/>
          </p:nvSpPr>
          <p:spPr bwMode="auto">
            <a:xfrm>
              <a:off x="2877" y="2781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262181" name="Line 37"/>
            <p:cNvSpPr>
              <a:spLocks noChangeShapeType="1"/>
            </p:cNvSpPr>
            <p:nvPr/>
          </p:nvSpPr>
          <p:spPr bwMode="auto">
            <a:xfrm flipV="1">
              <a:off x="1632" y="2873"/>
              <a:ext cx="0" cy="92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82" name="Oval 38"/>
            <p:cNvSpPr>
              <a:spLocks noChangeArrowheads="1"/>
            </p:cNvSpPr>
            <p:nvPr/>
          </p:nvSpPr>
          <p:spPr bwMode="auto">
            <a:xfrm>
              <a:off x="1584" y="288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2196" name="Rectangle 52"/>
            <p:cNvSpPr>
              <a:spLocks noChangeArrowheads="1"/>
            </p:cNvSpPr>
            <p:nvPr/>
          </p:nvSpPr>
          <p:spPr bwMode="auto">
            <a:xfrm>
              <a:off x="1754" y="856"/>
              <a:ext cx="2865" cy="33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>
                <a:buFontTx/>
                <a:buChar char="•"/>
              </a:pPr>
              <a:r>
                <a:rPr lang="en-US" sz="1400" b="1"/>
                <a:t>Los beneficios atraen a las empresas</a:t>
              </a:r>
            </a:p>
            <a:p>
              <a:pPr eaLnBrk="0" hangingPunct="0">
                <a:buFontTx/>
                <a:buChar char="•"/>
              </a:pPr>
              <a:r>
                <a:rPr lang="en-US" sz="1400" b="1"/>
                <a:t>La oferta aumenta hasta que los beneficios son = 0</a:t>
              </a:r>
              <a:endParaRPr lang="en-US" sz="1400" b="1" i="1"/>
            </a:p>
          </p:txBody>
        </p:sp>
      </p:grpSp>
      <p:sp>
        <p:nvSpPr>
          <p:cNvPr id="262198" name="Rectangle 54"/>
          <p:cNvSpPr>
            <a:spLocks noChangeArrowheads="1"/>
          </p:cNvSpPr>
          <p:nvPr/>
        </p:nvSpPr>
        <p:spPr bwMode="auto">
          <a:xfrm>
            <a:off x="4221163" y="1995488"/>
            <a:ext cx="801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</p:txBody>
      </p:sp>
      <p:sp>
        <p:nvSpPr>
          <p:cNvPr id="49" name="Rectangle 7"/>
          <p:cNvSpPr txBox="1">
            <a:spLocks noChangeArrowheads="1"/>
          </p:cNvSpPr>
          <p:nvPr/>
        </p:nvSpPr>
        <p:spPr bwMode="auto">
          <a:xfrm>
            <a:off x="152400" y="441325"/>
            <a:ext cx="9144000" cy="78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0" name="49 Rectángulo"/>
          <p:cNvSpPr/>
          <p:nvPr/>
        </p:nvSpPr>
        <p:spPr>
          <a:xfrm>
            <a:off x="358815" y="420509"/>
            <a:ext cx="81601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dirty="0" smtClean="0"/>
              <a:t>3.1. Equilibrio de la empresa y del mercado</a:t>
            </a:r>
            <a:endParaRPr lang="es-ES" sz="3200" dirty="0"/>
          </a:p>
        </p:txBody>
      </p:sp>
      <p:pic>
        <p:nvPicPr>
          <p:cNvPr id="51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7366000" y="1462314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2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2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2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62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62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2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51898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audio>
              <p:cMediaNode>
                <p:cTn id="3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F8F6-FDE4-4918-BC32-CC22D65DFB4E}" type="slidenum">
              <a:rPr lang="es-ES"/>
              <a:pPr/>
              <a:t>36</a:t>
            </a:fld>
            <a:endParaRPr lang="es-ES"/>
          </a:p>
        </p:txBody>
      </p:sp>
      <p:sp>
        <p:nvSpPr>
          <p:cNvPr id="26419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419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6419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>
              <a:lnSpc>
                <a:spcPct val="90000"/>
              </a:lnSpc>
              <a:spcBef>
                <a:spcPct val="70000"/>
              </a:spcBef>
            </a:pPr>
            <a:r>
              <a:rPr lang="en-US" dirty="0"/>
              <a:t>El </a:t>
            </a:r>
            <a:r>
              <a:rPr lang="en-US" dirty="0" err="1"/>
              <a:t>equilibrio</a:t>
            </a:r>
            <a:r>
              <a:rPr lang="en-US" dirty="0"/>
              <a:t> </a:t>
            </a:r>
            <a:r>
              <a:rPr lang="en-US" dirty="0" err="1"/>
              <a:t>competitivo</a:t>
            </a:r>
            <a:r>
              <a:rPr lang="en-US" dirty="0"/>
              <a:t> a largo </a:t>
            </a:r>
            <a:r>
              <a:rPr lang="en-US" dirty="0" err="1"/>
              <a:t>plazo</a:t>
            </a:r>
            <a:endParaRPr lang="en-US" dirty="0"/>
          </a:p>
          <a:p>
            <a:pPr>
              <a:lnSpc>
                <a:spcPct val="90000"/>
              </a:lnSpc>
              <a:spcBef>
                <a:spcPct val="70000"/>
              </a:spcBef>
              <a:buFontTx/>
              <a:buNone/>
            </a:pPr>
            <a:r>
              <a:rPr lang="en-US" dirty="0"/>
              <a:t>	1) 	 CM = IM </a:t>
            </a:r>
          </a:p>
          <a:p>
            <a:pPr>
              <a:lnSpc>
                <a:spcPct val="90000"/>
              </a:lnSpc>
              <a:spcBef>
                <a:spcPct val="70000"/>
              </a:spcBef>
              <a:buFontTx/>
              <a:buNone/>
            </a:pPr>
            <a:r>
              <a:rPr lang="en-US" dirty="0"/>
              <a:t>	2)	P = </a:t>
            </a:r>
            <a:r>
              <a:rPr lang="en-US" dirty="0" err="1"/>
              <a:t>CMeL</a:t>
            </a:r>
            <a:endParaRPr lang="en-US" dirty="0"/>
          </a:p>
          <a:p>
            <a:pPr lvl="2">
              <a:lnSpc>
                <a:spcPct val="90000"/>
              </a:lnSpc>
              <a:spcBef>
                <a:spcPct val="70000"/>
              </a:spcBef>
            </a:pPr>
            <a:r>
              <a:rPr lang="en-US" dirty="0"/>
              <a:t>No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incentivos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entrar</a:t>
            </a:r>
            <a:r>
              <a:rPr lang="en-US" dirty="0"/>
              <a:t> o </a:t>
            </a:r>
            <a:r>
              <a:rPr lang="en-US" dirty="0" err="1"/>
              <a:t>salir</a:t>
            </a:r>
            <a:r>
              <a:rPr lang="en-US" dirty="0"/>
              <a:t>.</a:t>
            </a:r>
          </a:p>
          <a:p>
            <a:pPr lvl="2">
              <a:lnSpc>
                <a:spcPct val="90000"/>
              </a:lnSpc>
              <a:spcBef>
                <a:spcPct val="70000"/>
              </a:spcBef>
            </a:pPr>
            <a:r>
              <a:rPr lang="en-US" dirty="0" err="1"/>
              <a:t>Beneficios</a:t>
            </a:r>
            <a:r>
              <a:rPr lang="en-US" dirty="0"/>
              <a:t> </a:t>
            </a:r>
            <a:r>
              <a:rPr lang="en-US" dirty="0" err="1" smtClean="0"/>
              <a:t>económicos</a:t>
            </a:r>
            <a:r>
              <a:rPr lang="en-US" dirty="0" smtClean="0"/>
              <a:t> = </a:t>
            </a:r>
            <a:r>
              <a:rPr lang="en-US" dirty="0"/>
              <a:t>0.</a:t>
            </a:r>
          </a:p>
          <a:p>
            <a:pPr>
              <a:lnSpc>
                <a:spcPct val="90000"/>
              </a:lnSpc>
              <a:spcBef>
                <a:spcPct val="70000"/>
              </a:spcBef>
              <a:buFontTx/>
              <a:buNone/>
            </a:pPr>
            <a:r>
              <a:rPr lang="en-US" i="1" dirty="0"/>
              <a:t>	</a:t>
            </a:r>
            <a:r>
              <a:rPr lang="en-US" dirty="0"/>
              <a:t>3) </a:t>
            </a:r>
            <a:r>
              <a:rPr lang="es-ES" dirty="0"/>
              <a:t>Equilibrio del precio del mercado (D=S).</a:t>
            </a:r>
            <a:endParaRPr lang="en-US" dirty="0"/>
          </a:p>
        </p:txBody>
      </p:sp>
      <p:sp>
        <p:nvSpPr>
          <p:cNvPr id="264199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600"/>
              <a:t>3.1. Equilibrio de la empresa y del mercado</a:t>
            </a:r>
            <a:r>
              <a:rPr lang="en-US" sz="3200"/>
              <a:t> </a:t>
            </a:r>
          </a:p>
        </p:txBody>
      </p:sp>
    </p:spTree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4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1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4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64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641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641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197" grpId="0" build="p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8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6AB37-A8D1-4E95-9485-43B95479FF2B}" type="slidenum">
              <a:rPr lang="es-ES"/>
              <a:pPr/>
              <a:t>37</a:t>
            </a:fld>
            <a:endParaRPr lang="es-ES"/>
          </a:p>
        </p:txBody>
      </p:sp>
      <p:sp>
        <p:nvSpPr>
          <p:cNvPr id="48435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8435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8435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900092" y="1816181"/>
            <a:ext cx="7190611" cy="3671888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  <a:buNone/>
            </a:pPr>
            <a:r>
              <a:rPr lang="en-US" dirty="0" smtClean="0"/>
              <a:t>En el largo </a:t>
            </a:r>
            <a:r>
              <a:rPr lang="en-US" dirty="0" err="1" smtClean="0"/>
              <a:t>plazo</a:t>
            </a:r>
            <a:r>
              <a:rPr lang="en-US" dirty="0" smtClean="0"/>
              <a:t>:</a:t>
            </a:r>
          </a:p>
          <a:p>
            <a:pPr algn="just">
              <a:spcBef>
                <a:spcPts val="600"/>
              </a:spcBef>
              <a:spcAft>
                <a:spcPts val="1200"/>
              </a:spcAft>
            </a:pPr>
            <a:r>
              <a:rPr lang="en-US" sz="2800" dirty="0" smtClean="0"/>
              <a:t>Los </a:t>
            </a:r>
            <a:r>
              <a:rPr lang="en-US" sz="2800" dirty="0" err="1"/>
              <a:t>beneficios</a:t>
            </a:r>
            <a:r>
              <a:rPr lang="en-US" sz="2800" dirty="0"/>
              <a:t> </a:t>
            </a:r>
            <a:r>
              <a:rPr lang="en-US" sz="2800" dirty="0" err="1"/>
              <a:t>económicos</a:t>
            </a:r>
            <a:r>
              <a:rPr lang="en-US" sz="2800" dirty="0"/>
              <a:t> </a:t>
            </a:r>
            <a:r>
              <a:rPr lang="en-US" sz="2800" dirty="0" smtClean="0"/>
              <a:t>de </a:t>
            </a:r>
            <a:r>
              <a:rPr lang="en-US" sz="2800" dirty="0" err="1" smtClean="0"/>
              <a:t>las</a:t>
            </a:r>
            <a:r>
              <a:rPr lang="en-US" sz="2800" dirty="0" smtClean="0"/>
              <a:t> </a:t>
            </a:r>
            <a:r>
              <a:rPr lang="en-US" sz="2800" dirty="0" err="1" smtClean="0"/>
              <a:t>empresas</a:t>
            </a:r>
            <a:r>
              <a:rPr lang="en-US" sz="2800" dirty="0" smtClean="0"/>
              <a:t> son </a:t>
            </a:r>
            <a:r>
              <a:rPr lang="en-US" sz="2800" dirty="0" err="1" smtClean="0"/>
              <a:t>nulos</a:t>
            </a:r>
            <a:r>
              <a:rPr lang="en-US" sz="2800" dirty="0" smtClean="0"/>
              <a:t>.</a:t>
            </a:r>
          </a:p>
          <a:p>
            <a:pPr algn="just">
              <a:spcBef>
                <a:spcPts val="600"/>
              </a:spcBef>
            </a:pPr>
            <a:r>
              <a:rPr lang="en-US" sz="2800" dirty="0" err="1" smtClean="0"/>
              <a:t>Pero</a:t>
            </a:r>
            <a:r>
              <a:rPr lang="en-US" sz="2800" dirty="0" smtClean="0"/>
              <a:t> </a:t>
            </a:r>
            <a:r>
              <a:rPr lang="en-US" sz="2800" dirty="0" err="1"/>
              <a:t>las</a:t>
            </a:r>
            <a:r>
              <a:rPr lang="en-US" sz="2800" dirty="0"/>
              <a:t> </a:t>
            </a:r>
            <a:r>
              <a:rPr lang="en-US" sz="2800" dirty="0" err="1"/>
              <a:t>empresas</a:t>
            </a:r>
            <a:r>
              <a:rPr lang="en-US" sz="2800" dirty="0"/>
              <a:t> </a:t>
            </a:r>
            <a:r>
              <a:rPr lang="en-US" sz="2800" dirty="0" err="1"/>
              <a:t>obtienen</a:t>
            </a:r>
            <a:r>
              <a:rPr lang="en-US" sz="2800" dirty="0"/>
              <a:t>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tasa</a:t>
            </a:r>
            <a:r>
              <a:rPr lang="en-US" sz="2800" dirty="0"/>
              <a:t> de </a:t>
            </a:r>
            <a:r>
              <a:rPr lang="en-US" sz="2800" dirty="0" err="1"/>
              <a:t>rendimiento</a:t>
            </a:r>
            <a:r>
              <a:rPr lang="en-US" sz="2800" dirty="0"/>
              <a:t> normal de la </a:t>
            </a:r>
            <a:r>
              <a:rPr lang="en-US" sz="2800" dirty="0" err="1"/>
              <a:t>industria</a:t>
            </a:r>
            <a:r>
              <a:rPr lang="en-US" sz="2800" dirty="0"/>
              <a:t> </a:t>
            </a:r>
            <a:r>
              <a:rPr lang="en-US" sz="2800" dirty="0" err="1"/>
              <a:t>competitiva</a:t>
            </a:r>
            <a:r>
              <a:rPr lang="en-US" sz="2800" dirty="0"/>
              <a:t> (</a:t>
            </a:r>
            <a:r>
              <a:rPr lang="en-US" sz="2800" dirty="0" err="1"/>
              <a:t>costes</a:t>
            </a:r>
            <a:r>
              <a:rPr lang="en-US" sz="2800" dirty="0"/>
              <a:t> de </a:t>
            </a:r>
            <a:r>
              <a:rPr lang="en-US" sz="2800" dirty="0" err="1"/>
              <a:t>oportunidad</a:t>
            </a:r>
            <a:r>
              <a:rPr lang="en-US" sz="2800" dirty="0"/>
              <a:t> de los </a:t>
            </a:r>
            <a:r>
              <a:rPr lang="en-US" sz="2800" dirty="0" err="1"/>
              <a:t>factores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son </a:t>
            </a:r>
            <a:r>
              <a:rPr lang="en-US" sz="2800" dirty="0" err="1"/>
              <a:t>propiedad</a:t>
            </a:r>
            <a:r>
              <a:rPr lang="en-US" sz="2800" dirty="0"/>
              <a:t> de la </a:t>
            </a:r>
            <a:r>
              <a:rPr lang="en-US" sz="2800" dirty="0" err="1"/>
              <a:t>empresa</a:t>
            </a:r>
            <a:r>
              <a:rPr lang="en-US" sz="2800" dirty="0"/>
              <a:t>). </a:t>
            </a:r>
          </a:p>
        </p:txBody>
      </p:sp>
      <p:sp>
        <p:nvSpPr>
          <p:cNvPr id="48435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833659"/>
            <a:ext cx="9144000" cy="750888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3.1. Equilibrio de la empresa y del mercado</a:t>
            </a:r>
            <a:endParaRPr lang="en-US" sz="3600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94426-448D-41EE-AA7A-3D06393F91C2}" type="slidenum">
              <a:rPr lang="es-ES"/>
              <a:pPr/>
              <a:t>38</a:t>
            </a:fld>
            <a:endParaRPr lang="es-ES"/>
          </a:p>
        </p:txBody>
      </p:sp>
      <p:sp>
        <p:nvSpPr>
          <p:cNvPr id="28057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8057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80581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90000"/>
              </a:lnSpc>
              <a:spcBef>
                <a:spcPct val="70000"/>
              </a:spcBef>
            </a:pPr>
            <a:r>
              <a:rPr lang="en-US" sz="2400" dirty="0"/>
              <a:t>La forma de la </a:t>
            </a:r>
            <a:r>
              <a:rPr lang="en-US" sz="2400" dirty="0" err="1"/>
              <a:t>curva</a:t>
            </a:r>
            <a:r>
              <a:rPr lang="en-US" sz="2400" dirty="0"/>
              <a:t> de </a:t>
            </a:r>
            <a:r>
              <a:rPr lang="en-US" sz="2400" dirty="0" err="1"/>
              <a:t>oferta</a:t>
            </a:r>
            <a:r>
              <a:rPr lang="en-US" sz="2400" dirty="0"/>
              <a:t> a largo </a:t>
            </a:r>
            <a:r>
              <a:rPr lang="en-US" sz="2400" dirty="0" err="1"/>
              <a:t>plazo</a:t>
            </a:r>
            <a:r>
              <a:rPr lang="en-US" sz="2400" dirty="0"/>
              <a:t> </a:t>
            </a:r>
            <a:r>
              <a:rPr lang="en-US" sz="2400" dirty="0" err="1"/>
              <a:t>depende</a:t>
            </a:r>
            <a:r>
              <a:rPr lang="en-US" sz="2400" dirty="0"/>
              <a:t> de </a:t>
            </a:r>
            <a:r>
              <a:rPr lang="en-US" sz="2400" dirty="0" err="1"/>
              <a:t>cómo</a:t>
            </a:r>
            <a:r>
              <a:rPr lang="en-US" sz="2400" dirty="0"/>
              <a:t>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variaciones</a:t>
            </a:r>
            <a:r>
              <a:rPr lang="en-US" sz="2400" dirty="0"/>
              <a:t> de la </a:t>
            </a:r>
            <a:r>
              <a:rPr lang="en-US" sz="2400" dirty="0" err="1"/>
              <a:t>producción</a:t>
            </a:r>
            <a:r>
              <a:rPr lang="en-US" sz="2400" dirty="0"/>
              <a:t> de la </a:t>
            </a:r>
            <a:r>
              <a:rPr lang="en-US" sz="2400" dirty="0" err="1"/>
              <a:t>industria</a:t>
            </a:r>
            <a:r>
              <a:rPr lang="en-US" sz="2400" dirty="0"/>
              <a:t> </a:t>
            </a:r>
            <a:r>
              <a:rPr lang="en-US" sz="2400" dirty="0" err="1"/>
              <a:t>afectan</a:t>
            </a:r>
            <a:r>
              <a:rPr lang="en-US" sz="2400" dirty="0"/>
              <a:t> a los </a:t>
            </a:r>
            <a:r>
              <a:rPr lang="en-US" sz="2400" dirty="0" err="1"/>
              <a:t>precios</a:t>
            </a:r>
            <a:r>
              <a:rPr lang="en-US" sz="2400" dirty="0"/>
              <a:t> de los </a:t>
            </a:r>
            <a:r>
              <a:rPr lang="en-US" sz="2400" dirty="0" err="1"/>
              <a:t>factores</a:t>
            </a:r>
            <a:r>
              <a:rPr lang="en-US" sz="2400" dirty="0"/>
              <a:t> (y,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tanto</a:t>
            </a:r>
            <a:r>
              <a:rPr lang="en-US" sz="2400" dirty="0"/>
              <a:t>, a los </a:t>
            </a:r>
            <a:r>
              <a:rPr lang="en-US" sz="2400" dirty="0" err="1"/>
              <a:t>costes</a:t>
            </a:r>
            <a:r>
              <a:rPr lang="en-US" sz="2400" dirty="0"/>
              <a:t> de </a:t>
            </a:r>
            <a:r>
              <a:rPr lang="en-US" sz="2400" dirty="0" err="1"/>
              <a:t>producción</a:t>
            </a:r>
            <a:r>
              <a:rPr lang="en-US" sz="2400" dirty="0"/>
              <a:t> de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empresas</a:t>
            </a:r>
            <a:r>
              <a:rPr lang="en-US" sz="2400" dirty="0"/>
              <a:t>). </a:t>
            </a:r>
          </a:p>
          <a:p>
            <a:pPr algn="just">
              <a:lnSpc>
                <a:spcPct val="90000"/>
              </a:lnSpc>
              <a:spcBef>
                <a:spcPct val="70000"/>
              </a:spcBef>
            </a:pPr>
            <a:r>
              <a:rPr lang="en-US" sz="2400" dirty="0" err="1"/>
              <a:t>Tres</a:t>
            </a:r>
            <a:r>
              <a:rPr lang="en-US" sz="2400" dirty="0"/>
              <a:t> </a:t>
            </a:r>
            <a:r>
              <a:rPr lang="en-US" sz="2400" dirty="0" err="1"/>
              <a:t>posibilidades</a:t>
            </a:r>
            <a:r>
              <a:rPr lang="en-US" sz="2400" dirty="0"/>
              <a:t>:</a:t>
            </a:r>
          </a:p>
          <a:p>
            <a:pPr lvl="1" algn="just">
              <a:lnSpc>
                <a:spcPct val="90000"/>
              </a:lnSpc>
              <a:spcBef>
                <a:spcPct val="70000"/>
              </a:spcBef>
            </a:pPr>
            <a:r>
              <a:rPr lang="en-US" sz="2000" dirty="0"/>
              <a:t>No </a:t>
            </a:r>
            <a:r>
              <a:rPr lang="en-US" sz="2000" dirty="0" err="1"/>
              <a:t>afecta</a:t>
            </a:r>
            <a:r>
              <a:rPr lang="en-US" sz="2000" dirty="0"/>
              <a:t> a los </a:t>
            </a:r>
            <a:r>
              <a:rPr lang="en-US" sz="2000" dirty="0" err="1"/>
              <a:t>costes</a:t>
            </a:r>
            <a:r>
              <a:rPr lang="en-US" sz="2000" dirty="0"/>
              <a:t> (</a:t>
            </a:r>
            <a:r>
              <a:rPr lang="en-US" sz="2000" dirty="0" err="1"/>
              <a:t>industrias</a:t>
            </a:r>
            <a:r>
              <a:rPr lang="en-US" sz="2000" dirty="0"/>
              <a:t> de </a:t>
            </a:r>
            <a:r>
              <a:rPr lang="en-US" sz="2000" dirty="0" err="1"/>
              <a:t>costes</a:t>
            </a:r>
            <a:r>
              <a:rPr lang="en-US" sz="2000" dirty="0"/>
              <a:t> </a:t>
            </a:r>
            <a:r>
              <a:rPr lang="en-US" sz="2000" dirty="0" err="1"/>
              <a:t>constantes</a:t>
            </a:r>
            <a:r>
              <a:rPr lang="en-US" sz="2000" dirty="0"/>
              <a:t>).</a:t>
            </a:r>
          </a:p>
          <a:p>
            <a:pPr lvl="1" algn="just">
              <a:lnSpc>
                <a:spcPct val="90000"/>
              </a:lnSpc>
              <a:spcBef>
                <a:spcPct val="70000"/>
              </a:spcBef>
            </a:pPr>
            <a:r>
              <a:rPr lang="en-US" sz="2000" dirty="0" err="1"/>
              <a:t>Aumentan</a:t>
            </a:r>
            <a:r>
              <a:rPr lang="en-US" sz="2000" dirty="0"/>
              <a:t> los </a:t>
            </a:r>
            <a:r>
              <a:rPr lang="en-US" sz="2000" dirty="0" err="1"/>
              <a:t>costes</a:t>
            </a:r>
            <a:r>
              <a:rPr lang="en-US" sz="2000" dirty="0"/>
              <a:t> (</a:t>
            </a:r>
            <a:r>
              <a:rPr lang="en-US" sz="2000" dirty="0" err="1"/>
              <a:t>industrias</a:t>
            </a:r>
            <a:r>
              <a:rPr lang="en-US" sz="2000" dirty="0"/>
              <a:t> de </a:t>
            </a:r>
            <a:r>
              <a:rPr lang="en-US" sz="2000" dirty="0" err="1"/>
              <a:t>costes</a:t>
            </a:r>
            <a:r>
              <a:rPr lang="en-US" sz="2000" dirty="0"/>
              <a:t> </a:t>
            </a:r>
            <a:r>
              <a:rPr lang="en-US" sz="2000" dirty="0" err="1"/>
              <a:t>crecientes</a:t>
            </a:r>
            <a:r>
              <a:rPr lang="en-US" sz="2000" dirty="0"/>
              <a:t>).</a:t>
            </a:r>
          </a:p>
          <a:p>
            <a:pPr lvl="1" algn="just">
              <a:lnSpc>
                <a:spcPct val="90000"/>
              </a:lnSpc>
              <a:spcBef>
                <a:spcPct val="70000"/>
              </a:spcBef>
            </a:pPr>
            <a:r>
              <a:rPr lang="en-US" sz="2000" dirty="0" err="1"/>
              <a:t>Disminuyen</a:t>
            </a:r>
            <a:r>
              <a:rPr lang="en-US" sz="2000" dirty="0"/>
              <a:t> los </a:t>
            </a:r>
            <a:r>
              <a:rPr lang="en-US" sz="2000" dirty="0" err="1"/>
              <a:t>costes</a:t>
            </a:r>
            <a:r>
              <a:rPr lang="en-US" sz="2000" dirty="0"/>
              <a:t> (</a:t>
            </a:r>
            <a:r>
              <a:rPr lang="en-US" sz="2000" dirty="0" err="1"/>
              <a:t>industrias</a:t>
            </a:r>
            <a:r>
              <a:rPr lang="en-US" sz="2000" dirty="0"/>
              <a:t> de </a:t>
            </a:r>
            <a:r>
              <a:rPr lang="en-US" sz="2000" dirty="0" err="1"/>
              <a:t>costes</a:t>
            </a:r>
            <a:r>
              <a:rPr lang="en-US" sz="2000" dirty="0"/>
              <a:t> </a:t>
            </a:r>
            <a:r>
              <a:rPr lang="en-US" sz="2000" dirty="0" err="1"/>
              <a:t>decrecientes</a:t>
            </a:r>
            <a:r>
              <a:rPr lang="en-US" sz="2000" dirty="0"/>
              <a:t>).</a:t>
            </a:r>
          </a:p>
        </p:txBody>
      </p:sp>
      <p:sp>
        <p:nvSpPr>
          <p:cNvPr id="280583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4000"/>
              <a:t>3.2. La curva de oferta de la industria competitiva a largo plazo</a:t>
            </a:r>
            <a:endParaRPr lang="en-US" sz="3200"/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3635829" y="326208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pull dir="r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7FE63-5D2B-4F10-A568-2980FDCE0208}" type="slidenum">
              <a:rPr lang="es-ES"/>
              <a:pPr/>
              <a:t>39</a:t>
            </a:fld>
            <a:endParaRPr lang="es-ES"/>
          </a:p>
        </p:txBody>
      </p:sp>
      <p:sp>
        <p:nvSpPr>
          <p:cNvPr id="27853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853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78533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dirty="0"/>
              <a:t>Para </a:t>
            </a:r>
            <a:r>
              <a:rPr lang="en-US" dirty="0" err="1" smtClean="0"/>
              <a:t>deducir</a:t>
            </a:r>
            <a:r>
              <a:rPr lang="en-US" dirty="0" smtClean="0"/>
              <a:t> </a:t>
            </a:r>
            <a:r>
              <a:rPr lang="en-US" dirty="0"/>
              <a:t>la </a:t>
            </a:r>
            <a:r>
              <a:rPr lang="en-US" dirty="0" err="1"/>
              <a:t>oferta</a:t>
            </a:r>
            <a:r>
              <a:rPr lang="en-US" dirty="0"/>
              <a:t> a largo </a:t>
            </a:r>
            <a:r>
              <a:rPr lang="en-US" dirty="0" err="1"/>
              <a:t>plazo</a:t>
            </a:r>
            <a:r>
              <a:rPr lang="en-US" dirty="0"/>
              <a:t>, </a:t>
            </a:r>
            <a:r>
              <a:rPr lang="en-US" dirty="0" err="1"/>
              <a:t>suponemos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:</a:t>
            </a:r>
          </a:p>
          <a:p>
            <a:pPr lvl="1" algn="just">
              <a:spcBef>
                <a:spcPct val="70000"/>
              </a:spcBef>
            </a:pPr>
            <a:r>
              <a:rPr lang="en-US" dirty="0" err="1"/>
              <a:t>Todas</a:t>
            </a:r>
            <a:r>
              <a:rPr lang="en-US" dirty="0"/>
              <a:t> </a:t>
            </a:r>
            <a:r>
              <a:rPr lang="en-US" dirty="0" err="1"/>
              <a:t>las</a:t>
            </a:r>
            <a:r>
              <a:rPr lang="en-US" dirty="0"/>
              <a:t> </a:t>
            </a:r>
            <a:r>
              <a:rPr lang="en-US" dirty="0" err="1"/>
              <a:t>empresas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acceso</a:t>
            </a:r>
            <a:r>
              <a:rPr lang="en-US" dirty="0"/>
              <a:t> a la </a:t>
            </a:r>
            <a:r>
              <a:rPr lang="en-US" dirty="0" err="1"/>
              <a:t>tecnología</a:t>
            </a:r>
            <a:r>
              <a:rPr lang="en-US" dirty="0"/>
              <a:t> de </a:t>
            </a:r>
            <a:r>
              <a:rPr lang="en-US" dirty="0" err="1"/>
              <a:t>producción</a:t>
            </a:r>
            <a:r>
              <a:rPr lang="en-US" dirty="0"/>
              <a:t> </a:t>
            </a:r>
            <a:r>
              <a:rPr lang="en-US" dirty="0" err="1"/>
              <a:t>existente</a:t>
            </a:r>
            <a:r>
              <a:rPr lang="en-US" dirty="0"/>
              <a:t>. </a:t>
            </a:r>
          </a:p>
          <a:p>
            <a:pPr lvl="1" algn="just">
              <a:spcBef>
                <a:spcPct val="70000"/>
              </a:spcBef>
            </a:pPr>
            <a:r>
              <a:rPr lang="en-US" dirty="0"/>
              <a:t>La </a:t>
            </a:r>
            <a:r>
              <a:rPr lang="en-US" dirty="0" err="1"/>
              <a:t>producción</a:t>
            </a:r>
            <a:r>
              <a:rPr lang="en-US" dirty="0"/>
              <a:t> se </a:t>
            </a:r>
            <a:r>
              <a:rPr lang="en-US" dirty="0" err="1"/>
              <a:t>incrementa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factores</a:t>
            </a:r>
            <a:r>
              <a:rPr lang="en-US" dirty="0"/>
              <a:t>, no </a:t>
            </a:r>
            <a:r>
              <a:rPr lang="en-US" dirty="0" err="1"/>
              <a:t>innovando</a:t>
            </a:r>
            <a:r>
              <a:rPr lang="en-US" dirty="0"/>
              <a:t>. </a:t>
            </a:r>
          </a:p>
        </p:txBody>
      </p:sp>
      <p:sp>
        <p:nvSpPr>
          <p:cNvPr id="278535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3.2. La curva de oferta de la industria competitiva a largo plazo</a:t>
            </a:r>
            <a:r>
              <a:rPr lang="en-US" sz="3200" dirty="0"/>
              <a:t> 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044AF-C751-4140-A0EB-986E3A28C926}" type="slidenum">
              <a:rPr lang="es-ES"/>
              <a:pPr/>
              <a:t>4</a:t>
            </a:fld>
            <a:endParaRPr lang="es-ES"/>
          </a:p>
        </p:txBody>
      </p:sp>
      <p:sp>
        <p:nvSpPr>
          <p:cNvPr id="439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Orientación bibliográfica</a:t>
            </a:r>
          </a:p>
        </p:txBody>
      </p:sp>
      <p:sp>
        <p:nvSpPr>
          <p:cNvPr id="439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40000"/>
              </a:spcBef>
              <a:spcAft>
                <a:spcPct val="30000"/>
              </a:spcAft>
            </a:pPr>
            <a:r>
              <a:rPr lang="es-ES" dirty="0" err="1"/>
              <a:t>Pyndick</a:t>
            </a:r>
            <a:r>
              <a:rPr lang="es-ES" dirty="0"/>
              <a:t>, R. S. y </a:t>
            </a:r>
            <a:r>
              <a:rPr lang="es-ES" dirty="0" err="1"/>
              <a:t>Rubinfeld</a:t>
            </a:r>
            <a:r>
              <a:rPr lang="es-ES" dirty="0"/>
              <a:t>, D.L. (2013).</a:t>
            </a:r>
            <a:r>
              <a:rPr lang="es-ES" i="1" dirty="0"/>
              <a:t> Microeconomía</a:t>
            </a:r>
            <a:r>
              <a:rPr lang="es-ES" dirty="0"/>
              <a:t> (8ª edición). Madrid: </a:t>
            </a:r>
            <a:r>
              <a:rPr lang="es-ES" dirty="0" err="1"/>
              <a:t>Pearson</a:t>
            </a:r>
            <a:r>
              <a:rPr lang="es-ES" dirty="0"/>
              <a:t> </a:t>
            </a:r>
            <a:r>
              <a:rPr lang="es-ES" dirty="0" err="1"/>
              <a:t>Prentice</a:t>
            </a:r>
            <a:r>
              <a:rPr lang="es-ES" dirty="0"/>
              <a:t> Hall; capítulo 8 </a:t>
            </a:r>
            <a:r>
              <a:rPr lang="es-ES" dirty="0">
                <a:solidFill>
                  <a:srgbClr val="FF3300"/>
                </a:solidFill>
              </a:rPr>
              <a:t>(excepto efectos de un impuesto, pp. 301-303)</a:t>
            </a:r>
            <a:r>
              <a:rPr lang="es-ES" dirty="0"/>
              <a:t>.</a:t>
            </a:r>
            <a:endParaRPr lang="es-ES" dirty="0">
              <a:solidFill>
                <a:srgbClr val="FF3300"/>
              </a:solidFill>
            </a:endParaRPr>
          </a:p>
          <a:p>
            <a:pPr algn="just"/>
            <a:r>
              <a:rPr lang="es-ES" dirty="0" err="1"/>
              <a:t>Krugman</a:t>
            </a:r>
            <a:r>
              <a:rPr lang="es-ES" dirty="0"/>
              <a:t>, P. y Wells, R. (2013). </a:t>
            </a:r>
            <a:r>
              <a:rPr lang="es-ES" i="1" dirty="0"/>
              <a:t>Microeconomía</a:t>
            </a:r>
            <a:r>
              <a:rPr lang="es-ES" dirty="0"/>
              <a:t> (2ª edición). Barcelona: Editorial </a:t>
            </a:r>
            <a:r>
              <a:rPr lang="es-ES" dirty="0" err="1"/>
              <a:t>Reverté</a:t>
            </a:r>
            <a:r>
              <a:rPr lang="es-ES" dirty="0"/>
              <a:t>; capítulo 4.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851" name="Rectangle 35"/>
          <p:cNvSpPr>
            <a:spLocks noChangeArrowheads="1"/>
          </p:cNvSpPr>
          <p:nvPr/>
        </p:nvSpPr>
        <p:spPr bwMode="auto">
          <a:xfrm>
            <a:off x="6303963" y="3541713"/>
            <a:ext cx="3651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A</a:t>
            </a:r>
          </a:p>
        </p:txBody>
      </p:sp>
      <p:sp>
        <p:nvSpPr>
          <p:cNvPr id="290830" name="Rectangle 14"/>
          <p:cNvSpPr>
            <a:spLocks noChangeArrowheads="1"/>
          </p:cNvSpPr>
          <p:nvPr/>
        </p:nvSpPr>
        <p:spPr bwMode="auto">
          <a:xfrm>
            <a:off x="436563" y="3846513"/>
            <a:ext cx="44291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P</a:t>
            </a:r>
            <a:r>
              <a:rPr lang="en-US" sz="2000" b="1" i="1" baseline="-25000"/>
              <a:t>1</a:t>
            </a:r>
          </a:p>
        </p:txBody>
      </p:sp>
      <p:sp>
        <p:nvSpPr>
          <p:cNvPr id="290831" name="Freeform 15"/>
          <p:cNvSpPr>
            <a:spLocks/>
          </p:cNvSpPr>
          <p:nvPr/>
        </p:nvSpPr>
        <p:spPr bwMode="auto">
          <a:xfrm>
            <a:off x="1143000" y="3194050"/>
            <a:ext cx="2825750" cy="769938"/>
          </a:xfrm>
          <a:custGeom>
            <a:avLst/>
            <a:gdLst/>
            <a:ahLst/>
            <a:cxnLst>
              <a:cxn ang="0">
                <a:pos x="0" y="4"/>
              </a:cxn>
              <a:cxn ang="0">
                <a:pos x="24" y="28"/>
              </a:cxn>
              <a:cxn ang="0">
                <a:pos x="56" y="64"/>
              </a:cxn>
              <a:cxn ang="0">
                <a:pos x="92" y="104"/>
              </a:cxn>
              <a:cxn ang="0">
                <a:pos x="136" y="144"/>
              </a:cxn>
              <a:cxn ang="0">
                <a:pos x="180" y="192"/>
              </a:cxn>
              <a:cxn ang="0">
                <a:pos x="232" y="236"/>
              </a:cxn>
              <a:cxn ang="0">
                <a:pos x="284" y="276"/>
              </a:cxn>
              <a:cxn ang="0">
                <a:pos x="336" y="308"/>
              </a:cxn>
              <a:cxn ang="0">
                <a:pos x="392" y="340"/>
              </a:cxn>
              <a:cxn ang="0">
                <a:pos x="456" y="368"/>
              </a:cxn>
              <a:cxn ang="0">
                <a:pos x="587" y="424"/>
              </a:cxn>
              <a:cxn ang="0">
                <a:pos x="655" y="448"/>
              </a:cxn>
              <a:cxn ang="0">
                <a:pos x="727" y="468"/>
              </a:cxn>
              <a:cxn ang="0">
                <a:pos x="795" y="480"/>
              </a:cxn>
              <a:cxn ang="0">
                <a:pos x="863" y="484"/>
              </a:cxn>
              <a:cxn ang="0">
                <a:pos x="931" y="480"/>
              </a:cxn>
              <a:cxn ang="0">
                <a:pos x="999" y="472"/>
              </a:cxn>
              <a:cxn ang="0">
                <a:pos x="1067" y="456"/>
              </a:cxn>
              <a:cxn ang="0">
                <a:pos x="1135" y="436"/>
              </a:cxn>
              <a:cxn ang="0">
                <a:pos x="1267" y="384"/>
              </a:cxn>
              <a:cxn ang="0">
                <a:pos x="1327" y="356"/>
              </a:cxn>
              <a:cxn ang="0">
                <a:pos x="1387" y="324"/>
              </a:cxn>
              <a:cxn ang="0">
                <a:pos x="1443" y="292"/>
              </a:cxn>
              <a:cxn ang="0">
                <a:pos x="1499" y="248"/>
              </a:cxn>
              <a:cxn ang="0">
                <a:pos x="1555" y="204"/>
              </a:cxn>
              <a:cxn ang="0">
                <a:pos x="1607" y="156"/>
              </a:cxn>
              <a:cxn ang="0">
                <a:pos x="1659" y="112"/>
              </a:cxn>
              <a:cxn ang="0">
                <a:pos x="1703" y="68"/>
              </a:cxn>
              <a:cxn ang="0">
                <a:pos x="1743" y="32"/>
              </a:cxn>
              <a:cxn ang="0">
                <a:pos x="1779" y="0"/>
              </a:cxn>
            </a:cxnLst>
            <a:rect l="0" t="0" r="r" b="b"/>
            <a:pathLst>
              <a:path w="1780" h="485">
                <a:moveTo>
                  <a:pt x="0" y="4"/>
                </a:moveTo>
                <a:lnTo>
                  <a:pt x="24" y="28"/>
                </a:lnTo>
                <a:lnTo>
                  <a:pt x="56" y="64"/>
                </a:lnTo>
                <a:lnTo>
                  <a:pt x="92" y="104"/>
                </a:lnTo>
                <a:lnTo>
                  <a:pt x="136" y="144"/>
                </a:lnTo>
                <a:lnTo>
                  <a:pt x="180" y="192"/>
                </a:lnTo>
                <a:lnTo>
                  <a:pt x="232" y="236"/>
                </a:lnTo>
                <a:lnTo>
                  <a:pt x="284" y="276"/>
                </a:lnTo>
                <a:lnTo>
                  <a:pt x="336" y="308"/>
                </a:lnTo>
                <a:lnTo>
                  <a:pt x="392" y="340"/>
                </a:lnTo>
                <a:lnTo>
                  <a:pt x="456" y="368"/>
                </a:lnTo>
                <a:lnTo>
                  <a:pt x="587" y="424"/>
                </a:lnTo>
                <a:lnTo>
                  <a:pt x="655" y="448"/>
                </a:lnTo>
                <a:lnTo>
                  <a:pt x="727" y="468"/>
                </a:lnTo>
                <a:lnTo>
                  <a:pt x="795" y="480"/>
                </a:lnTo>
                <a:lnTo>
                  <a:pt x="863" y="484"/>
                </a:lnTo>
                <a:lnTo>
                  <a:pt x="931" y="480"/>
                </a:lnTo>
                <a:lnTo>
                  <a:pt x="999" y="472"/>
                </a:lnTo>
                <a:lnTo>
                  <a:pt x="1067" y="456"/>
                </a:lnTo>
                <a:lnTo>
                  <a:pt x="1135" y="436"/>
                </a:lnTo>
                <a:lnTo>
                  <a:pt x="1267" y="384"/>
                </a:lnTo>
                <a:lnTo>
                  <a:pt x="1327" y="356"/>
                </a:lnTo>
                <a:lnTo>
                  <a:pt x="1387" y="324"/>
                </a:lnTo>
                <a:lnTo>
                  <a:pt x="1443" y="292"/>
                </a:lnTo>
                <a:lnTo>
                  <a:pt x="1499" y="248"/>
                </a:lnTo>
                <a:lnTo>
                  <a:pt x="1555" y="204"/>
                </a:lnTo>
                <a:lnTo>
                  <a:pt x="1607" y="156"/>
                </a:lnTo>
                <a:lnTo>
                  <a:pt x="1659" y="112"/>
                </a:lnTo>
                <a:lnTo>
                  <a:pt x="1703" y="68"/>
                </a:lnTo>
                <a:lnTo>
                  <a:pt x="1743" y="32"/>
                </a:lnTo>
                <a:lnTo>
                  <a:pt x="1779" y="0"/>
                </a:lnTo>
              </a:path>
            </a:pathLst>
          </a:custGeom>
          <a:noFill/>
          <a:ln w="50800" cap="rnd" cmpd="sng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290832" name="Rectangle 16"/>
          <p:cNvSpPr>
            <a:spLocks noChangeArrowheads="1"/>
          </p:cNvSpPr>
          <p:nvPr/>
        </p:nvSpPr>
        <p:spPr bwMode="auto">
          <a:xfrm>
            <a:off x="3729038" y="2586038"/>
            <a:ext cx="717550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CMe</a:t>
            </a:r>
          </a:p>
        </p:txBody>
      </p:sp>
      <p:sp>
        <p:nvSpPr>
          <p:cNvPr id="290833" name="Freeform 17"/>
          <p:cNvSpPr>
            <a:spLocks/>
          </p:cNvSpPr>
          <p:nvPr/>
        </p:nvSpPr>
        <p:spPr bwMode="auto">
          <a:xfrm>
            <a:off x="1674813" y="2970213"/>
            <a:ext cx="1452562" cy="1792287"/>
          </a:xfrm>
          <a:custGeom>
            <a:avLst/>
            <a:gdLst/>
            <a:ahLst/>
            <a:cxnLst>
              <a:cxn ang="0">
                <a:pos x="0" y="1128"/>
              </a:cxn>
              <a:cxn ang="0">
                <a:pos x="70" y="1085"/>
              </a:cxn>
              <a:cxn ang="0">
                <a:pos x="133" y="1042"/>
              </a:cxn>
              <a:cxn ang="0">
                <a:pos x="196" y="998"/>
              </a:cxn>
              <a:cxn ang="0">
                <a:pos x="265" y="941"/>
              </a:cxn>
              <a:cxn ang="0">
                <a:pos x="341" y="878"/>
              </a:cxn>
              <a:cxn ang="0">
                <a:pos x="416" y="807"/>
              </a:cxn>
              <a:cxn ang="0">
                <a:pos x="492" y="730"/>
              </a:cxn>
              <a:cxn ang="0">
                <a:pos x="561" y="653"/>
              </a:cxn>
              <a:cxn ang="0">
                <a:pos x="621" y="576"/>
              </a:cxn>
              <a:cxn ang="0">
                <a:pos x="675" y="495"/>
              </a:cxn>
              <a:cxn ang="0">
                <a:pos x="725" y="408"/>
              </a:cxn>
              <a:cxn ang="0">
                <a:pos x="769" y="327"/>
              </a:cxn>
              <a:cxn ang="0">
                <a:pos x="813" y="240"/>
              </a:cxn>
              <a:cxn ang="0">
                <a:pos x="851" y="149"/>
              </a:cxn>
              <a:cxn ang="0">
                <a:pos x="870" y="106"/>
              </a:cxn>
              <a:cxn ang="0">
                <a:pos x="886" y="63"/>
              </a:cxn>
              <a:cxn ang="0">
                <a:pos x="901" y="29"/>
              </a:cxn>
              <a:cxn ang="0">
                <a:pos x="914" y="0"/>
              </a:cxn>
            </a:cxnLst>
            <a:rect l="0" t="0" r="r" b="b"/>
            <a:pathLst>
              <a:path w="915" h="1129">
                <a:moveTo>
                  <a:pt x="0" y="1128"/>
                </a:moveTo>
                <a:lnTo>
                  <a:pt x="70" y="1085"/>
                </a:lnTo>
                <a:lnTo>
                  <a:pt x="133" y="1042"/>
                </a:lnTo>
                <a:lnTo>
                  <a:pt x="196" y="998"/>
                </a:lnTo>
                <a:lnTo>
                  <a:pt x="265" y="941"/>
                </a:lnTo>
                <a:lnTo>
                  <a:pt x="341" y="878"/>
                </a:lnTo>
                <a:lnTo>
                  <a:pt x="416" y="807"/>
                </a:lnTo>
                <a:lnTo>
                  <a:pt x="492" y="730"/>
                </a:lnTo>
                <a:lnTo>
                  <a:pt x="561" y="653"/>
                </a:lnTo>
                <a:lnTo>
                  <a:pt x="621" y="576"/>
                </a:lnTo>
                <a:lnTo>
                  <a:pt x="675" y="495"/>
                </a:lnTo>
                <a:lnTo>
                  <a:pt x="725" y="408"/>
                </a:lnTo>
                <a:lnTo>
                  <a:pt x="769" y="327"/>
                </a:lnTo>
                <a:lnTo>
                  <a:pt x="813" y="240"/>
                </a:lnTo>
                <a:lnTo>
                  <a:pt x="851" y="149"/>
                </a:lnTo>
                <a:lnTo>
                  <a:pt x="870" y="106"/>
                </a:lnTo>
                <a:lnTo>
                  <a:pt x="886" y="63"/>
                </a:lnTo>
                <a:lnTo>
                  <a:pt x="901" y="29"/>
                </a:lnTo>
                <a:lnTo>
                  <a:pt x="914" y="0"/>
                </a:lnTo>
              </a:path>
            </a:pathLst>
          </a:custGeom>
          <a:noFill/>
          <a:ln w="50800" cap="rnd" cmpd="sng">
            <a:solidFill>
              <a:srgbClr val="9933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290835" name="Rectangle 19"/>
          <p:cNvSpPr>
            <a:spLocks noChangeArrowheads="1"/>
          </p:cNvSpPr>
          <p:nvPr/>
        </p:nvSpPr>
        <p:spPr bwMode="auto">
          <a:xfrm>
            <a:off x="4567238" y="3846513"/>
            <a:ext cx="44291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P</a:t>
            </a:r>
            <a:r>
              <a:rPr lang="en-US" sz="2000" b="1" i="1" baseline="-25000"/>
              <a:t>1</a:t>
            </a:r>
          </a:p>
        </p:txBody>
      </p:sp>
      <p:sp>
        <p:nvSpPr>
          <p:cNvPr id="290836" name="Line 20"/>
          <p:cNvSpPr>
            <a:spLocks noChangeShapeType="1"/>
          </p:cNvSpPr>
          <p:nvPr/>
        </p:nvSpPr>
        <p:spPr bwMode="auto">
          <a:xfrm>
            <a:off x="2590800" y="3976688"/>
            <a:ext cx="0" cy="20304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37" name="Oval 21"/>
          <p:cNvSpPr>
            <a:spLocks noChangeArrowheads="1"/>
          </p:cNvSpPr>
          <p:nvPr/>
        </p:nvSpPr>
        <p:spPr bwMode="auto">
          <a:xfrm>
            <a:off x="2514600" y="38862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38" name="Rectangle 22"/>
          <p:cNvSpPr>
            <a:spLocks noChangeArrowheads="1"/>
          </p:cNvSpPr>
          <p:nvPr/>
        </p:nvSpPr>
        <p:spPr bwMode="auto">
          <a:xfrm>
            <a:off x="2738438" y="2586038"/>
            <a:ext cx="57626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CM</a:t>
            </a:r>
          </a:p>
        </p:txBody>
      </p:sp>
      <p:sp>
        <p:nvSpPr>
          <p:cNvPr id="290839" name="Rectangle 23"/>
          <p:cNvSpPr>
            <a:spLocks noChangeArrowheads="1"/>
          </p:cNvSpPr>
          <p:nvPr/>
        </p:nvSpPr>
        <p:spPr bwMode="auto">
          <a:xfrm>
            <a:off x="2357438" y="5900738"/>
            <a:ext cx="428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q</a:t>
            </a:r>
            <a:r>
              <a:rPr lang="en-US" sz="2000" b="1" i="1" baseline="-25000"/>
              <a:t>1</a:t>
            </a:r>
          </a:p>
        </p:txBody>
      </p:sp>
      <p:sp>
        <p:nvSpPr>
          <p:cNvPr id="290841" name="Line 25"/>
          <p:cNvSpPr>
            <a:spLocks noChangeShapeType="1"/>
          </p:cNvSpPr>
          <p:nvPr/>
        </p:nvSpPr>
        <p:spPr bwMode="auto">
          <a:xfrm>
            <a:off x="5360988" y="3227388"/>
            <a:ext cx="1928812" cy="1928812"/>
          </a:xfrm>
          <a:prstGeom prst="line">
            <a:avLst/>
          </a:prstGeom>
          <a:noFill/>
          <a:ln w="50800">
            <a:solidFill>
              <a:srgbClr val="0033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42" name="Rectangle 26"/>
          <p:cNvSpPr>
            <a:spLocks noChangeArrowheads="1"/>
          </p:cNvSpPr>
          <p:nvPr/>
        </p:nvSpPr>
        <p:spPr bwMode="auto">
          <a:xfrm>
            <a:off x="7310438" y="5176838"/>
            <a:ext cx="457200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D</a:t>
            </a:r>
            <a:r>
              <a:rPr lang="en-US" sz="2000" b="1" i="1" baseline="-25000"/>
              <a:t>1</a:t>
            </a:r>
          </a:p>
        </p:txBody>
      </p:sp>
      <p:sp>
        <p:nvSpPr>
          <p:cNvPr id="290843" name="Line 27"/>
          <p:cNvSpPr>
            <a:spLocks noChangeShapeType="1"/>
          </p:cNvSpPr>
          <p:nvPr/>
        </p:nvSpPr>
        <p:spPr bwMode="auto">
          <a:xfrm flipV="1">
            <a:off x="5360988" y="2947988"/>
            <a:ext cx="1277937" cy="2335212"/>
          </a:xfrm>
          <a:prstGeom prst="line">
            <a:avLst/>
          </a:prstGeom>
          <a:noFill/>
          <a:ln w="50800">
            <a:solidFill>
              <a:srgbClr val="99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44" name="Rectangle 28"/>
          <p:cNvSpPr>
            <a:spLocks noChangeArrowheads="1"/>
          </p:cNvSpPr>
          <p:nvPr/>
        </p:nvSpPr>
        <p:spPr bwMode="auto">
          <a:xfrm>
            <a:off x="6472238" y="2509838"/>
            <a:ext cx="442912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S</a:t>
            </a:r>
            <a:r>
              <a:rPr lang="en-US" sz="2000" b="1" i="1" baseline="-25000"/>
              <a:t>1</a:t>
            </a:r>
          </a:p>
        </p:txBody>
      </p:sp>
      <p:sp>
        <p:nvSpPr>
          <p:cNvPr id="290845" name="Line 29"/>
          <p:cNvSpPr>
            <a:spLocks noChangeShapeType="1"/>
          </p:cNvSpPr>
          <p:nvPr/>
        </p:nvSpPr>
        <p:spPr bwMode="auto">
          <a:xfrm>
            <a:off x="6096000" y="3976688"/>
            <a:ext cx="0" cy="20304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46" name="Rectangle 30"/>
          <p:cNvSpPr>
            <a:spLocks noChangeArrowheads="1"/>
          </p:cNvSpPr>
          <p:nvPr/>
        </p:nvSpPr>
        <p:spPr bwMode="auto">
          <a:xfrm>
            <a:off x="5938838" y="5938838"/>
            <a:ext cx="469900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i="1"/>
              <a:t>Q</a:t>
            </a:r>
            <a:r>
              <a:rPr lang="en-US" sz="2000" b="1" i="1" baseline="-25000"/>
              <a:t>1</a:t>
            </a:r>
          </a:p>
        </p:txBody>
      </p:sp>
      <p:sp>
        <p:nvSpPr>
          <p:cNvPr id="290849" name="Oval 33"/>
          <p:cNvSpPr>
            <a:spLocks noChangeArrowheads="1"/>
          </p:cNvSpPr>
          <p:nvPr/>
        </p:nvSpPr>
        <p:spPr bwMode="auto">
          <a:xfrm>
            <a:off x="6019800" y="38862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57" name="Line 41"/>
          <p:cNvSpPr>
            <a:spLocks noChangeShapeType="1"/>
          </p:cNvSpPr>
          <p:nvPr/>
        </p:nvSpPr>
        <p:spPr bwMode="auto">
          <a:xfrm>
            <a:off x="852488" y="3962400"/>
            <a:ext cx="33258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grpSp>
        <p:nvGrpSpPr>
          <p:cNvPr id="290877" name="Group 61"/>
          <p:cNvGrpSpPr>
            <a:grpSpLocks/>
          </p:cNvGrpSpPr>
          <p:nvPr/>
        </p:nvGrpSpPr>
        <p:grpSpPr bwMode="auto">
          <a:xfrm>
            <a:off x="360363" y="3043238"/>
            <a:ext cx="8169275" cy="3251200"/>
            <a:chOff x="227" y="1917"/>
            <a:chExt cx="5146" cy="2048"/>
          </a:xfrm>
        </p:grpSpPr>
        <p:sp>
          <p:nvSpPr>
            <p:cNvPr id="290853" name="Rectangle 37"/>
            <p:cNvSpPr>
              <a:spLocks noChangeArrowheads="1"/>
            </p:cNvSpPr>
            <p:nvPr/>
          </p:nvSpPr>
          <p:spPr bwMode="auto">
            <a:xfrm>
              <a:off x="4125" y="1917"/>
              <a:ext cx="230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C</a:t>
              </a:r>
            </a:p>
          </p:txBody>
        </p:sp>
        <p:sp>
          <p:nvSpPr>
            <p:cNvPr id="290848" name="Line 32"/>
            <p:cNvSpPr>
              <a:spLocks noChangeShapeType="1"/>
            </p:cNvSpPr>
            <p:nvPr/>
          </p:nvSpPr>
          <p:spPr bwMode="auto">
            <a:xfrm>
              <a:off x="4001" y="2033"/>
              <a:ext cx="1215" cy="1215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0858" name="Rectangle 42"/>
            <p:cNvSpPr>
              <a:spLocks noChangeArrowheads="1"/>
            </p:cNvSpPr>
            <p:nvPr/>
          </p:nvSpPr>
          <p:spPr bwMode="auto">
            <a:xfrm>
              <a:off x="5085" y="3261"/>
              <a:ext cx="288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D</a:t>
              </a:r>
              <a:r>
                <a:rPr lang="en-US" sz="2000" b="1" i="1" baseline="-25000"/>
                <a:t>2</a:t>
              </a:r>
            </a:p>
          </p:txBody>
        </p:sp>
        <p:sp>
          <p:nvSpPr>
            <p:cNvPr id="290865" name="Rectangle 49"/>
            <p:cNvSpPr>
              <a:spLocks noChangeArrowheads="1"/>
            </p:cNvSpPr>
            <p:nvPr/>
          </p:nvSpPr>
          <p:spPr bwMode="auto">
            <a:xfrm>
              <a:off x="2843" y="1965"/>
              <a:ext cx="27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P</a:t>
              </a:r>
              <a:r>
                <a:rPr lang="en-US" sz="2000" b="1" i="1" baseline="-25000"/>
                <a:t>2</a:t>
              </a:r>
              <a:endParaRPr lang="en-US" sz="2400" i="1" baseline="-25000">
                <a:latin typeface="Times New Roman" pitchFamily="18" charset="0"/>
              </a:endParaRPr>
            </a:p>
          </p:txBody>
        </p:sp>
        <p:sp>
          <p:nvSpPr>
            <p:cNvPr id="290868" name="Oval 52"/>
            <p:cNvSpPr>
              <a:spLocks noChangeArrowheads="1"/>
            </p:cNvSpPr>
            <p:nvPr/>
          </p:nvSpPr>
          <p:spPr bwMode="auto">
            <a:xfrm>
              <a:off x="3996" y="202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0869" name="Line 53"/>
            <p:cNvSpPr>
              <a:spLocks noChangeShapeType="1"/>
            </p:cNvSpPr>
            <p:nvPr/>
          </p:nvSpPr>
          <p:spPr bwMode="auto">
            <a:xfrm flipH="1">
              <a:off x="3245" y="2076"/>
              <a:ext cx="69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0870" name="Rectangle 54"/>
            <p:cNvSpPr>
              <a:spLocks noChangeArrowheads="1"/>
            </p:cNvSpPr>
            <p:nvPr/>
          </p:nvSpPr>
          <p:spPr bwMode="auto">
            <a:xfrm>
              <a:off x="227" y="1965"/>
              <a:ext cx="27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P</a:t>
              </a:r>
              <a:r>
                <a:rPr lang="en-US" sz="2000" b="1" i="1" baseline="-25000"/>
                <a:t>2</a:t>
              </a:r>
              <a:endParaRPr lang="en-US" sz="2400" i="1" baseline="-25000">
                <a:latin typeface="Times New Roman" pitchFamily="18" charset="0"/>
              </a:endParaRPr>
            </a:p>
          </p:txBody>
        </p:sp>
        <p:sp>
          <p:nvSpPr>
            <p:cNvPr id="290871" name="Line 55"/>
            <p:cNvSpPr>
              <a:spLocks noChangeShapeType="1"/>
            </p:cNvSpPr>
            <p:nvPr/>
          </p:nvSpPr>
          <p:spPr bwMode="auto">
            <a:xfrm flipH="1">
              <a:off x="509" y="2076"/>
              <a:ext cx="132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0872" name="Rectangle 56"/>
            <p:cNvSpPr>
              <a:spLocks noChangeArrowheads="1"/>
            </p:cNvSpPr>
            <p:nvPr/>
          </p:nvSpPr>
          <p:spPr bwMode="auto">
            <a:xfrm>
              <a:off x="1797" y="3717"/>
              <a:ext cx="270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q</a:t>
              </a:r>
              <a:r>
                <a:rPr lang="en-US" sz="2000" b="1" i="1" baseline="-25000"/>
                <a:t>2</a:t>
              </a:r>
            </a:p>
          </p:txBody>
        </p:sp>
        <p:sp>
          <p:nvSpPr>
            <p:cNvPr id="290873" name="Line 57"/>
            <p:cNvSpPr>
              <a:spLocks noChangeShapeType="1"/>
            </p:cNvSpPr>
            <p:nvPr/>
          </p:nvSpPr>
          <p:spPr bwMode="auto">
            <a:xfrm>
              <a:off x="1884" y="2073"/>
              <a:ext cx="0" cy="171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290879" name="Group 63"/>
          <p:cNvGrpSpPr>
            <a:grpSpLocks/>
          </p:cNvGrpSpPr>
          <p:nvPr/>
        </p:nvGrpSpPr>
        <p:grpSpPr bwMode="auto">
          <a:xfrm>
            <a:off x="1042988" y="1263650"/>
            <a:ext cx="6862762" cy="5068888"/>
            <a:chOff x="657" y="796"/>
            <a:chExt cx="4323" cy="3193"/>
          </a:xfrm>
        </p:grpSpPr>
        <p:sp>
          <p:nvSpPr>
            <p:cNvPr id="290850" name="Oval 34"/>
            <p:cNvSpPr>
              <a:spLocks noChangeArrowheads="1"/>
            </p:cNvSpPr>
            <p:nvPr/>
          </p:nvSpPr>
          <p:spPr bwMode="auto">
            <a:xfrm>
              <a:off x="4416" y="244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grpSp>
          <p:nvGrpSpPr>
            <p:cNvPr id="290875" name="Group 59"/>
            <p:cNvGrpSpPr>
              <a:grpSpLocks/>
            </p:cNvGrpSpPr>
            <p:nvPr/>
          </p:nvGrpSpPr>
          <p:grpSpPr bwMode="auto">
            <a:xfrm>
              <a:off x="657" y="796"/>
              <a:ext cx="4323" cy="3193"/>
              <a:chOff x="657" y="796"/>
              <a:chExt cx="4323" cy="3193"/>
            </a:xfrm>
          </p:grpSpPr>
          <p:sp>
            <p:nvSpPr>
              <p:cNvPr id="290820" name="Line 4"/>
              <p:cNvSpPr>
                <a:spLocks noChangeShapeType="1"/>
              </p:cNvSpPr>
              <p:nvPr/>
            </p:nvSpPr>
            <p:spPr bwMode="auto">
              <a:xfrm flipV="1">
                <a:off x="4001" y="1857"/>
                <a:ext cx="805" cy="1471"/>
              </a:xfrm>
              <a:prstGeom prst="line">
                <a:avLst/>
              </a:prstGeom>
              <a:noFill/>
              <a:ln w="50800">
                <a:solidFill>
                  <a:srgbClr val="996600"/>
                </a:solidFill>
                <a:prstDash val="dash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90852" name="Rectangle 36"/>
              <p:cNvSpPr>
                <a:spLocks noChangeArrowheads="1"/>
              </p:cNvSpPr>
              <p:nvPr/>
            </p:nvSpPr>
            <p:spPr bwMode="auto">
              <a:xfrm>
                <a:off x="4509" y="2231"/>
                <a:ext cx="230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B</a:t>
                </a:r>
              </a:p>
            </p:txBody>
          </p:sp>
          <p:sp>
            <p:nvSpPr>
              <p:cNvPr id="290854" name="Rectangle 38"/>
              <p:cNvSpPr>
                <a:spLocks noChangeArrowheads="1"/>
              </p:cNvSpPr>
              <p:nvPr/>
            </p:nvSpPr>
            <p:spPr bwMode="auto">
              <a:xfrm>
                <a:off x="4701" y="1581"/>
                <a:ext cx="279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S</a:t>
                </a:r>
                <a:r>
                  <a:rPr lang="en-US" sz="2000" b="1" i="1" baseline="-25000"/>
                  <a:t>2</a:t>
                </a:r>
              </a:p>
            </p:txBody>
          </p:sp>
          <p:sp>
            <p:nvSpPr>
              <p:cNvPr id="290855" name="Line 39"/>
              <p:cNvSpPr>
                <a:spLocks noChangeShapeType="1"/>
              </p:cNvSpPr>
              <p:nvPr/>
            </p:nvSpPr>
            <p:spPr bwMode="auto">
              <a:xfrm>
                <a:off x="4464" y="2505"/>
                <a:ext cx="0" cy="1279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90856" name="Rectangle 40"/>
              <p:cNvSpPr>
                <a:spLocks noChangeArrowheads="1"/>
              </p:cNvSpPr>
              <p:nvPr/>
            </p:nvSpPr>
            <p:spPr bwMode="auto">
              <a:xfrm>
                <a:off x="4317" y="3741"/>
                <a:ext cx="296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en-US" sz="2000" b="1" i="1"/>
                  <a:t>Q</a:t>
                </a:r>
                <a:r>
                  <a:rPr lang="en-US" sz="2000" b="1" i="1" baseline="-25000"/>
                  <a:t>2</a:t>
                </a:r>
              </a:p>
            </p:txBody>
          </p:sp>
          <p:sp>
            <p:nvSpPr>
              <p:cNvPr id="290859" name="Rectangle 43"/>
              <p:cNvSpPr>
                <a:spLocks noChangeArrowheads="1"/>
              </p:cNvSpPr>
              <p:nvPr/>
            </p:nvSpPr>
            <p:spPr bwMode="auto">
              <a:xfrm>
                <a:off x="657" y="796"/>
                <a:ext cx="1950" cy="6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90488" tIns="44450" rIns="90488" bIns="44450">
                <a:spAutoFit/>
              </a:bodyPr>
              <a:lstStyle/>
              <a:p>
                <a:pPr algn="ctr" eaLnBrk="0" hangingPunct="0"/>
                <a:r>
                  <a:rPr lang="en-US" sz="1400" b="1" dirty="0"/>
                  <a:t>Los </a:t>
                </a:r>
                <a:r>
                  <a:rPr lang="en-US" sz="1400" b="1" dirty="0" err="1"/>
                  <a:t>beneficios</a:t>
                </a:r>
                <a:r>
                  <a:rPr lang="en-US" sz="1400" b="1" dirty="0"/>
                  <a:t> </a:t>
                </a:r>
                <a:r>
                  <a:rPr lang="en-US" sz="1400" b="1" dirty="0" err="1"/>
                  <a:t>económicos</a:t>
                </a:r>
                <a:r>
                  <a:rPr lang="en-US" sz="1400" b="1" dirty="0"/>
                  <a:t> </a:t>
                </a:r>
                <a:r>
                  <a:rPr lang="en-US" sz="1400" b="1" dirty="0" err="1"/>
                  <a:t>atraen</a:t>
                </a:r>
                <a:endParaRPr lang="en-US" sz="1400" b="1" dirty="0"/>
              </a:p>
              <a:p>
                <a:pPr algn="ctr" eaLnBrk="0" hangingPunct="0"/>
                <a:r>
                  <a:rPr lang="en-US" sz="1400" b="1" dirty="0"/>
                  <a:t>a </a:t>
                </a:r>
                <a:r>
                  <a:rPr lang="en-US" sz="1400" b="1" dirty="0" err="1"/>
                  <a:t>nuevas</a:t>
                </a:r>
                <a:r>
                  <a:rPr lang="en-US" sz="1400" b="1" dirty="0"/>
                  <a:t> </a:t>
                </a:r>
                <a:r>
                  <a:rPr lang="en-US" sz="1400" b="1" dirty="0" err="1"/>
                  <a:t>empresas</a:t>
                </a:r>
                <a:r>
                  <a:rPr lang="en-US" sz="1400" b="1" dirty="0" smtClean="0"/>
                  <a:t>. </a:t>
                </a:r>
                <a:r>
                  <a:rPr lang="en-US" sz="1400" b="1" dirty="0"/>
                  <a:t>La </a:t>
                </a:r>
                <a:r>
                  <a:rPr lang="en-US" sz="1400" b="1" dirty="0" err="1"/>
                  <a:t>oferta</a:t>
                </a:r>
                <a:endParaRPr lang="en-US" sz="1400" b="1" dirty="0"/>
              </a:p>
              <a:p>
                <a:pPr algn="ctr" eaLnBrk="0" hangingPunct="0"/>
                <a:r>
                  <a:rPr lang="en-US" sz="1400" b="1" dirty="0" err="1"/>
                  <a:t>aumenta</a:t>
                </a:r>
                <a:r>
                  <a:rPr lang="en-US" sz="1400" b="1" dirty="0"/>
                  <a:t> a </a:t>
                </a:r>
                <a:r>
                  <a:rPr lang="en-US" sz="1400" b="1" i="1" dirty="0" smtClean="0"/>
                  <a:t>S</a:t>
                </a:r>
                <a:r>
                  <a:rPr lang="en-US" sz="1400" b="1" i="1" baseline="-25000" dirty="0" smtClean="0"/>
                  <a:t>2</a:t>
                </a:r>
                <a:r>
                  <a:rPr lang="en-US" sz="1400" b="1" dirty="0" smtClean="0"/>
                  <a:t> </a:t>
                </a:r>
                <a:r>
                  <a:rPr lang="en-US" sz="1400" b="1" dirty="0"/>
                  <a:t>y el </a:t>
                </a:r>
                <a:r>
                  <a:rPr lang="en-US" sz="1400" b="1" dirty="0" err="1"/>
                  <a:t>mercado</a:t>
                </a:r>
                <a:r>
                  <a:rPr lang="en-US" sz="1400" b="1" dirty="0"/>
                  <a:t> </a:t>
                </a:r>
                <a:r>
                  <a:rPr lang="en-US" sz="1400" b="1" dirty="0" err="1"/>
                  <a:t>vuelve</a:t>
                </a:r>
                <a:endParaRPr lang="en-US" sz="1400" b="1" dirty="0"/>
              </a:p>
              <a:p>
                <a:pPr algn="ctr" eaLnBrk="0" hangingPunct="0"/>
                <a:r>
                  <a:rPr lang="en-US" sz="1400" b="1" dirty="0"/>
                  <a:t>al </a:t>
                </a:r>
                <a:r>
                  <a:rPr lang="en-US" sz="1400" b="1" dirty="0" err="1"/>
                  <a:t>equilibrio</a:t>
                </a:r>
                <a:r>
                  <a:rPr lang="en-US" sz="1400" b="1" dirty="0"/>
                  <a:t> a largo </a:t>
                </a:r>
                <a:r>
                  <a:rPr lang="en-US" sz="1400" b="1" dirty="0" err="1"/>
                  <a:t>plazo</a:t>
                </a:r>
                <a:r>
                  <a:rPr lang="en-US" sz="1400" b="1" dirty="0"/>
                  <a:t>.</a:t>
                </a:r>
              </a:p>
            </p:txBody>
          </p:sp>
        </p:grpSp>
      </p:grpSp>
      <p:sp>
        <p:nvSpPr>
          <p:cNvPr id="29081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1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21" name="Rectangle 5"/>
          <p:cNvSpPr>
            <a:spLocks noGrp="1" noChangeArrowheads="1"/>
          </p:cNvSpPr>
          <p:nvPr>
            <p:ph type="title"/>
          </p:nvPr>
        </p:nvSpPr>
        <p:spPr>
          <a:xfrm>
            <a:off x="348527" y="5880180"/>
            <a:ext cx="8534400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000" i="1" dirty="0" err="1" smtClean="0"/>
              <a:t>Figura</a:t>
            </a:r>
            <a:r>
              <a:rPr lang="en-US" sz="2000" i="1" dirty="0" smtClean="0"/>
              <a:t> </a:t>
            </a:r>
            <a:r>
              <a:rPr lang="en-US" sz="2000" i="1" dirty="0"/>
              <a:t>11</a:t>
            </a:r>
            <a:r>
              <a:rPr lang="en-US" sz="2000" dirty="0"/>
              <a:t>. La </a:t>
            </a:r>
            <a:r>
              <a:rPr lang="en-US" sz="2000" dirty="0" err="1"/>
              <a:t>oferta</a:t>
            </a:r>
            <a:r>
              <a:rPr lang="en-US" sz="2000" dirty="0"/>
              <a:t> a largo </a:t>
            </a:r>
            <a:r>
              <a:rPr lang="en-US" sz="2000" dirty="0" err="1"/>
              <a:t>plazo</a:t>
            </a:r>
            <a:r>
              <a:rPr lang="en-US" sz="2000" dirty="0"/>
              <a:t> de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industria</a:t>
            </a:r>
            <a:r>
              <a:rPr lang="en-US" sz="2000" dirty="0"/>
              <a:t> de </a:t>
            </a:r>
            <a:r>
              <a:rPr lang="en-US" sz="2000" dirty="0" err="1"/>
              <a:t>coste</a:t>
            </a:r>
            <a:r>
              <a:rPr lang="en-US" sz="2000" dirty="0"/>
              <a:t> </a:t>
            </a:r>
            <a:r>
              <a:rPr lang="en-US" sz="2000" dirty="0" err="1" smtClean="0"/>
              <a:t>constante</a:t>
            </a:r>
            <a:r>
              <a:rPr lang="en-US" sz="2000" dirty="0" smtClean="0"/>
              <a:t>.</a:t>
            </a:r>
            <a:endParaRPr lang="en-US" sz="3200" dirty="0"/>
          </a:p>
        </p:txBody>
      </p:sp>
      <p:sp>
        <p:nvSpPr>
          <p:cNvPr id="290822" name="Line 6"/>
          <p:cNvSpPr>
            <a:spLocks noChangeShapeType="1"/>
          </p:cNvSpPr>
          <p:nvPr/>
        </p:nvSpPr>
        <p:spPr bwMode="auto">
          <a:xfrm>
            <a:off x="8382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23" name="Line 7"/>
          <p:cNvSpPr>
            <a:spLocks noChangeShapeType="1"/>
          </p:cNvSpPr>
          <p:nvPr/>
        </p:nvSpPr>
        <p:spPr bwMode="auto">
          <a:xfrm>
            <a:off x="51054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24" name="Line 8"/>
          <p:cNvSpPr>
            <a:spLocks noChangeShapeType="1"/>
          </p:cNvSpPr>
          <p:nvPr/>
        </p:nvSpPr>
        <p:spPr bwMode="auto">
          <a:xfrm>
            <a:off x="833438" y="600075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25" name="Line 9"/>
          <p:cNvSpPr>
            <a:spLocks noChangeShapeType="1"/>
          </p:cNvSpPr>
          <p:nvPr/>
        </p:nvSpPr>
        <p:spPr bwMode="auto">
          <a:xfrm>
            <a:off x="5100638" y="600075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290826" name="Rectangle 10"/>
          <p:cNvSpPr>
            <a:spLocks noChangeArrowheads="1"/>
          </p:cNvSpPr>
          <p:nvPr/>
        </p:nvSpPr>
        <p:spPr bwMode="auto">
          <a:xfrm>
            <a:off x="3652838" y="5976938"/>
            <a:ext cx="1296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</a:p>
        </p:txBody>
      </p:sp>
      <p:sp>
        <p:nvSpPr>
          <p:cNvPr id="290827" name="Rectangle 11"/>
          <p:cNvSpPr>
            <a:spLocks noChangeArrowheads="1"/>
          </p:cNvSpPr>
          <p:nvPr/>
        </p:nvSpPr>
        <p:spPr bwMode="auto">
          <a:xfrm>
            <a:off x="7847013" y="5957888"/>
            <a:ext cx="1296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</a:p>
        </p:txBody>
      </p:sp>
      <p:sp>
        <p:nvSpPr>
          <p:cNvPr id="290829" name="Rectangle 13"/>
          <p:cNvSpPr>
            <a:spLocks noChangeArrowheads="1"/>
          </p:cNvSpPr>
          <p:nvPr/>
        </p:nvSpPr>
        <p:spPr bwMode="auto">
          <a:xfrm>
            <a:off x="28575" y="1824038"/>
            <a:ext cx="8794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b="1"/>
              <a:t>Precio</a:t>
            </a:r>
          </a:p>
        </p:txBody>
      </p:sp>
      <p:grpSp>
        <p:nvGrpSpPr>
          <p:cNvPr id="290881" name="Group 65"/>
          <p:cNvGrpSpPr>
            <a:grpSpLocks/>
          </p:cNvGrpSpPr>
          <p:nvPr/>
        </p:nvGrpSpPr>
        <p:grpSpPr bwMode="auto">
          <a:xfrm>
            <a:off x="5205413" y="1397000"/>
            <a:ext cx="3938587" cy="2725738"/>
            <a:chOff x="3225" y="880"/>
            <a:chExt cx="2481" cy="1717"/>
          </a:xfrm>
        </p:grpSpPr>
        <p:sp>
          <p:nvSpPr>
            <p:cNvPr id="290834" name="Line 18"/>
            <p:cNvSpPr>
              <a:spLocks noChangeShapeType="1"/>
            </p:cNvSpPr>
            <p:nvPr/>
          </p:nvSpPr>
          <p:spPr bwMode="auto">
            <a:xfrm>
              <a:off x="3225" y="2496"/>
              <a:ext cx="2191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0840" name="Rectangle 24"/>
            <p:cNvSpPr>
              <a:spLocks noChangeArrowheads="1"/>
            </p:cNvSpPr>
            <p:nvPr/>
          </p:nvSpPr>
          <p:spPr bwMode="auto">
            <a:xfrm>
              <a:off x="5421" y="2349"/>
              <a:ext cx="285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i="1"/>
                <a:t>S</a:t>
              </a:r>
              <a:r>
                <a:rPr lang="en-US" sz="2000" b="1" i="1" baseline="-25000"/>
                <a:t>L</a:t>
              </a:r>
            </a:p>
          </p:txBody>
        </p:sp>
        <p:sp>
          <p:nvSpPr>
            <p:cNvPr id="290847" name="Rectangle 31"/>
            <p:cNvSpPr>
              <a:spLocks noChangeArrowheads="1"/>
            </p:cNvSpPr>
            <p:nvPr/>
          </p:nvSpPr>
          <p:spPr bwMode="auto">
            <a:xfrm>
              <a:off x="3605" y="880"/>
              <a:ext cx="1990" cy="6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400" b="1" i="1" dirty="0"/>
                <a:t>La </a:t>
              </a:r>
              <a:r>
                <a:rPr lang="en-US" sz="1400" b="1" i="1" dirty="0" err="1"/>
                <a:t>producción</a:t>
              </a:r>
              <a:r>
                <a:rPr lang="en-US" sz="1400" b="1" i="1" dirty="0"/>
                <a:t> </a:t>
              </a:r>
              <a:r>
                <a:rPr lang="en-US" sz="1400" b="1" i="1" dirty="0" err="1"/>
                <a:t>aumenta</a:t>
              </a:r>
              <a:r>
                <a:rPr lang="en-US" sz="1400" b="1" i="1" dirty="0"/>
                <a:t> de </a:t>
              </a:r>
              <a:r>
                <a:rPr lang="en-US" sz="1400" b="1" i="1" dirty="0" smtClean="0"/>
                <a:t>Q</a:t>
              </a:r>
              <a:r>
                <a:rPr lang="en-US" sz="1400" b="1" i="1" baseline="-25000" dirty="0" smtClean="0"/>
                <a:t>1 </a:t>
              </a:r>
              <a:r>
                <a:rPr lang="en-US" sz="1400" b="1" dirty="0"/>
                <a:t>a </a:t>
              </a:r>
              <a:r>
                <a:rPr lang="en-US" sz="1400" b="1" i="1" dirty="0"/>
                <a:t>Q</a:t>
              </a:r>
              <a:r>
                <a:rPr lang="en-US" sz="1400" b="1" i="1" baseline="-25000" dirty="0"/>
                <a:t>2</a:t>
              </a:r>
              <a:r>
                <a:rPr lang="en-US" sz="1400" b="1" i="1" dirty="0"/>
                <a:t>.</a:t>
              </a:r>
            </a:p>
            <a:p>
              <a:pPr algn="ctr" eaLnBrk="0" hangingPunct="0"/>
              <a:r>
                <a:rPr lang="en-US" sz="1400" b="1" dirty="0" err="1"/>
                <a:t>Oferta</a:t>
              </a:r>
              <a:r>
                <a:rPr lang="en-US" sz="1400" b="1" dirty="0"/>
                <a:t> a largo </a:t>
              </a:r>
              <a:r>
                <a:rPr lang="en-US" sz="1400" b="1" dirty="0" err="1"/>
                <a:t>plazo</a:t>
              </a:r>
              <a:r>
                <a:rPr lang="en-US" sz="1400" b="1" dirty="0"/>
                <a:t> = </a:t>
              </a:r>
              <a:r>
                <a:rPr lang="en-US" sz="1400" b="1" i="1" dirty="0"/>
                <a:t>S</a:t>
              </a:r>
              <a:r>
                <a:rPr lang="en-US" sz="1400" b="1" i="1" baseline="-25000" dirty="0"/>
                <a:t>L</a:t>
              </a:r>
              <a:r>
                <a:rPr lang="en-US" sz="1400" b="1" dirty="0"/>
                <a:t> = </a:t>
              </a:r>
              <a:r>
                <a:rPr lang="en-US" sz="1400" b="1" dirty="0" err="1"/>
                <a:t>CMeL</a:t>
              </a:r>
              <a:r>
                <a:rPr lang="en-US" sz="1400" b="1" dirty="0"/>
                <a:t>.</a:t>
              </a:r>
            </a:p>
            <a:p>
              <a:pPr algn="ctr" eaLnBrk="0" hangingPunct="0"/>
              <a:r>
                <a:rPr lang="en-US" sz="1400" b="1" dirty="0"/>
                <a:t>La </a:t>
              </a:r>
              <a:r>
                <a:rPr lang="en-US" sz="1400" b="1" dirty="0" err="1"/>
                <a:t>variación</a:t>
              </a:r>
              <a:r>
                <a:rPr lang="en-US" sz="1400" b="1" dirty="0"/>
                <a:t> de la </a:t>
              </a:r>
              <a:r>
                <a:rPr lang="en-US" sz="1400" b="1" dirty="0" err="1"/>
                <a:t>producción</a:t>
              </a:r>
              <a:r>
                <a:rPr lang="en-US" sz="1400" b="1" dirty="0"/>
                <a:t> no </a:t>
              </a:r>
            </a:p>
            <a:p>
              <a:pPr algn="ctr" eaLnBrk="0" hangingPunct="0"/>
              <a:r>
                <a:rPr lang="en-US" sz="1400" b="1" dirty="0" err="1"/>
                <a:t>afecta</a:t>
              </a:r>
              <a:r>
                <a:rPr lang="en-US" sz="1400" b="1" dirty="0"/>
                <a:t> al </a:t>
              </a:r>
              <a:r>
                <a:rPr lang="en-US" sz="1400" b="1" dirty="0" err="1"/>
                <a:t>coste</a:t>
              </a:r>
              <a:r>
                <a:rPr lang="en-US" sz="1400" b="1" dirty="0"/>
                <a:t> de los </a:t>
              </a:r>
              <a:r>
                <a:rPr lang="en-US" sz="1400" b="1" dirty="0" err="1"/>
                <a:t>factores</a:t>
              </a:r>
              <a:r>
                <a:rPr lang="en-US" sz="1400" b="1" dirty="0"/>
                <a:t>.</a:t>
              </a:r>
            </a:p>
          </p:txBody>
        </p:sp>
      </p:grpSp>
      <p:sp>
        <p:nvSpPr>
          <p:cNvPr id="290882" name="Rectangle 66"/>
          <p:cNvSpPr>
            <a:spLocks noChangeArrowheads="1"/>
          </p:cNvSpPr>
          <p:nvPr/>
        </p:nvSpPr>
        <p:spPr bwMode="auto">
          <a:xfrm>
            <a:off x="4238625" y="2109788"/>
            <a:ext cx="8794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b="1"/>
              <a:t>Precio</a:t>
            </a:r>
          </a:p>
        </p:txBody>
      </p:sp>
      <p:sp>
        <p:nvSpPr>
          <p:cNvPr id="290883" name="Rectangle 67"/>
          <p:cNvSpPr>
            <a:spLocks noChangeArrowheads="1"/>
          </p:cNvSpPr>
          <p:nvPr/>
        </p:nvSpPr>
        <p:spPr bwMode="auto">
          <a:xfrm>
            <a:off x="158187" y="506272"/>
            <a:ext cx="8534400" cy="7810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b"/>
          <a:lstStyle/>
          <a:p>
            <a:pPr algn="ctr"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2"/>
                </a:solidFill>
              </a:rPr>
              <a:t> </a:t>
            </a:r>
            <a:r>
              <a:rPr lang="en-US" sz="2000" dirty="0" err="1" smtClean="0">
                <a:solidFill>
                  <a:schemeClr val="tx2"/>
                </a:solidFill>
              </a:rPr>
              <a:t>Partimos</a:t>
            </a:r>
            <a:r>
              <a:rPr lang="en-US" sz="2000" dirty="0" smtClean="0">
                <a:solidFill>
                  <a:schemeClr val="tx2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de un </a:t>
            </a:r>
            <a:r>
              <a:rPr lang="en-US" sz="2000" dirty="0" err="1">
                <a:solidFill>
                  <a:schemeClr val="tx2"/>
                </a:solidFill>
              </a:rPr>
              <a:t>aumento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inesperado</a:t>
            </a:r>
            <a:r>
              <a:rPr lang="en-US" sz="2000" dirty="0">
                <a:solidFill>
                  <a:schemeClr val="tx2"/>
                </a:solidFill>
              </a:rPr>
              <a:t> de la </a:t>
            </a:r>
            <a:r>
              <a:rPr lang="en-US" sz="2000" dirty="0" err="1">
                <a:solidFill>
                  <a:schemeClr val="tx2"/>
                </a:solidFill>
              </a:rPr>
              <a:t>demanda</a:t>
            </a:r>
            <a:r>
              <a:rPr lang="en-US" sz="2000" dirty="0">
                <a:solidFill>
                  <a:schemeClr val="tx2"/>
                </a:solidFill>
              </a:rPr>
              <a:t> del </a:t>
            </a:r>
            <a:r>
              <a:rPr lang="en-US" sz="2000" dirty="0" err="1">
                <a:solidFill>
                  <a:schemeClr val="tx2"/>
                </a:solidFill>
              </a:rPr>
              <a:t>producto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</a:p>
        </p:txBody>
      </p:sp>
      <p:sp>
        <p:nvSpPr>
          <p:cNvPr id="56" name="55 Rectángulo"/>
          <p:cNvSpPr/>
          <p:nvPr/>
        </p:nvSpPr>
        <p:spPr>
          <a:xfrm>
            <a:off x="138895" y="142716"/>
            <a:ext cx="87157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 smtClean="0"/>
              <a:t>3.2. La curva de oferta de la industria competitiva a largo plazo (Industria de coste constante)</a:t>
            </a:r>
            <a:r>
              <a:rPr lang="en-US" sz="2000" dirty="0" smtClean="0"/>
              <a:t> </a:t>
            </a:r>
            <a:endParaRPr lang="es-ES" sz="2400" dirty="0"/>
          </a:p>
        </p:txBody>
      </p:sp>
      <p:pic>
        <p:nvPicPr>
          <p:cNvPr id="57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8338457" y="997857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90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90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90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50968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41EF-6795-4F8D-B337-596542E16843}" type="slidenum">
              <a:rPr lang="es-ES"/>
              <a:pPr/>
              <a:t>41</a:t>
            </a:fld>
            <a:endParaRPr lang="es-ES"/>
          </a:p>
        </p:txBody>
      </p:sp>
      <p:sp>
        <p:nvSpPr>
          <p:cNvPr id="40038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038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038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45626" y="1831694"/>
            <a:ext cx="8229600" cy="4525963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sz="2800" dirty="0"/>
              <a:t>En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FF3300"/>
                </a:solidFill>
              </a:rPr>
              <a:t>industria</a:t>
            </a:r>
            <a:r>
              <a:rPr lang="en-US" sz="2800" dirty="0">
                <a:solidFill>
                  <a:srgbClr val="FF3300"/>
                </a:solidFill>
              </a:rPr>
              <a:t> de </a:t>
            </a:r>
            <a:r>
              <a:rPr lang="en-US" sz="2800" dirty="0" err="1">
                <a:solidFill>
                  <a:srgbClr val="FF3300"/>
                </a:solidFill>
              </a:rPr>
              <a:t>coste</a:t>
            </a:r>
            <a:r>
              <a:rPr lang="en-US" sz="2800" dirty="0">
                <a:solidFill>
                  <a:srgbClr val="FF3300"/>
                </a:solidFill>
              </a:rPr>
              <a:t> </a:t>
            </a:r>
            <a:r>
              <a:rPr lang="en-US" sz="2800" dirty="0" err="1">
                <a:solidFill>
                  <a:srgbClr val="FF3300"/>
                </a:solidFill>
              </a:rPr>
              <a:t>constante</a:t>
            </a:r>
            <a:r>
              <a:rPr lang="en-US" sz="2800" dirty="0"/>
              <a:t>, la </a:t>
            </a:r>
            <a:r>
              <a:rPr lang="en-US" sz="2800" dirty="0" err="1"/>
              <a:t>curva</a:t>
            </a:r>
            <a:r>
              <a:rPr lang="en-US" sz="2800" dirty="0"/>
              <a:t> de </a:t>
            </a:r>
            <a:r>
              <a:rPr lang="en-US" sz="2800" dirty="0" err="1"/>
              <a:t>oferta</a:t>
            </a:r>
            <a:r>
              <a:rPr lang="en-US" sz="2800" dirty="0"/>
              <a:t> a largo </a:t>
            </a:r>
            <a:r>
              <a:rPr lang="en-US" sz="2800" dirty="0" err="1"/>
              <a:t>plazo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línea</a:t>
            </a:r>
            <a:r>
              <a:rPr lang="en-US" sz="2800" dirty="0"/>
              <a:t> recta horizontal a un </a:t>
            </a:r>
            <a:r>
              <a:rPr lang="en-US" sz="2800" dirty="0" err="1"/>
              <a:t>precio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/>
              <a:t>igual</a:t>
            </a:r>
            <a:r>
              <a:rPr lang="en-US" sz="2800" dirty="0"/>
              <a:t> al </a:t>
            </a:r>
            <a:r>
              <a:rPr lang="en-US" sz="2800" dirty="0" err="1"/>
              <a:t>coste</a:t>
            </a:r>
            <a:r>
              <a:rPr lang="en-US" sz="2800" dirty="0"/>
              <a:t> </a:t>
            </a:r>
            <a:r>
              <a:rPr lang="en-US" sz="2800" dirty="0" err="1"/>
              <a:t>medio</a:t>
            </a:r>
            <a:r>
              <a:rPr lang="en-US" sz="2800" dirty="0"/>
              <a:t> </a:t>
            </a:r>
            <a:r>
              <a:rPr lang="en-US" sz="2800" dirty="0" err="1"/>
              <a:t>mínimo</a:t>
            </a:r>
            <a:r>
              <a:rPr lang="en-US" sz="2800" dirty="0"/>
              <a:t> de </a:t>
            </a:r>
            <a:r>
              <a:rPr lang="en-US" sz="2800" dirty="0" err="1"/>
              <a:t>producción</a:t>
            </a:r>
            <a:r>
              <a:rPr lang="en-US" sz="2800" dirty="0"/>
              <a:t> a largo </a:t>
            </a:r>
            <a:r>
              <a:rPr lang="en-US" sz="2800" dirty="0" err="1"/>
              <a:t>plazo</a:t>
            </a:r>
            <a:r>
              <a:rPr lang="en-US" sz="2800" dirty="0"/>
              <a:t>.</a:t>
            </a:r>
          </a:p>
          <a:p>
            <a:pPr algn="just">
              <a:spcBef>
                <a:spcPct val="70000"/>
              </a:spcBef>
            </a:pPr>
            <a:r>
              <a:rPr lang="en-US" sz="2800" dirty="0"/>
              <a:t>La </a:t>
            </a:r>
            <a:r>
              <a:rPr lang="en-US" sz="2800" dirty="0" err="1">
                <a:solidFill>
                  <a:srgbClr val="FF3300"/>
                </a:solidFill>
              </a:rPr>
              <a:t>elasticidad</a:t>
            </a:r>
            <a:r>
              <a:rPr lang="en-US" sz="2800" dirty="0">
                <a:solidFill>
                  <a:srgbClr val="FF3300"/>
                </a:solidFill>
              </a:rPr>
              <a:t> de la </a:t>
            </a:r>
            <a:r>
              <a:rPr lang="en-US" sz="2800" dirty="0" err="1">
                <a:solidFill>
                  <a:srgbClr val="FF3300"/>
                </a:solidFill>
              </a:rPr>
              <a:t>oferta</a:t>
            </a:r>
            <a:r>
              <a:rPr lang="en-US" sz="2800" dirty="0">
                <a:solidFill>
                  <a:srgbClr val="FF3300"/>
                </a:solidFill>
              </a:rPr>
              <a:t> a largo </a:t>
            </a:r>
            <a:r>
              <a:rPr lang="en-US" sz="2800" dirty="0" err="1">
                <a:solidFill>
                  <a:srgbClr val="FF3300"/>
                </a:solidFill>
              </a:rPr>
              <a:t>plazo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FF3300"/>
                </a:solidFill>
              </a:rPr>
              <a:t>infinita</a:t>
            </a:r>
            <a:r>
              <a:rPr lang="en-US" sz="2800" dirty="0"/>
              <a:t>: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pequeña</a:t>
            </a:r>
            <a:r>
              <a:rPr lang="en-US" sz="2800" dirty="0"/>
              <a:t> </a:t>
            </a:r>
            <a:r>
              <a:rPr lang="en-US" sz="2800" dirty="0" err="1"/>
              <a:t>subida</a:t>
            </a:r>
            <a:r>
              <a:rPr lang="en-US" sz="2800" dirty="0"/>
              <a:t> del </a:t>
            </a:r>
            <a:r>
              <a:rPr lang="en-US" sz="2800" dirty="0" err="1"/>
              <a:t>precio</a:t>
            </a:r>
            <a:r>
              <a:rPr lang="en-US" sz="2800" dirty="0"/>
              <a:t> </a:t>
            </a:r>
            <a:r>
              <a:rPr lang="en-US" sz="2800" dirty="0" err="1"/>
              <a:t>provoca</a:t>
            </a:r>
            <a:r>
              <a:rPr lang="en-US" sz="2800" dirty="0"/>
              <a:t> un </a:t>
            </a:r>
            <a:r>
              <a:rPr lang="en-US" sz="2800" dirty="0" err="1"/>
              <a:t>aumento</a:t>
            </a:r>
            <a:r>
              <a:rPr lang="en-US" sz="2800" dirty="0"/>
              <a:t> </a:t>
            </a:r>
            <a:r>
              <a:rPr lang="en-US" sz="2800" dirty="0" err="1"/>
              <a:t>extraordinariamente</a:t>
            </a:r>
            <a:r>
              <a:rPr lang="en-US" sz="2800" dirty="0"/>
              <a:t> </a:t>
            </a:r>
            <a:r>
              <a:rPr lang="en-US" sz="2800" dirty="0" err="1"/>
              <a:t>grande</a:t>
            </a:r>
            <a:r>
              <a:rPr lang="en-US" sz="2800" dirty="0"/>
              <a:t> de la </a:t>
            </a:r>
            <a:r>
              <a:rPr lang="en-US" sz="2800" dirty="0" err="1"/>
              <a:t>producción</a:t>
            </a:r>
            <a:r>
              <a:rPr lang="en-US" sz="2800" dirty="0"/>
              <a:t>. Los </a:t>
            </a:r>
            <a:r>
              <a:rPr lang="en-US" sz="2800" dirty="0" err="1"/>
              <a:t>factores</a:t>
            </a:r>
            <a:r>
              <a:rPr lang="en-US" sz="2800" dirty="0"/>
              <a:t> son </a:t>
            </a:r>
            <a:r>
              <a:rPr lang="en-US" sz="2800" dirty="0" err="1"/>
              <a:t>fácilmente</a:t>
            </a:r>
            <a:r>
              <a:rPr lang="en-US" sz="2800" dirty="0"/>
              <a:t> </a:t>
            </a:r>
            <a:r>
              <a:rPr lang="en-US" sz="2800" dirty="0" err="1" smtClean="0"/>
              <a:t>accesibles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sp>
        <p:nvSpPr>
          <p:cNvPr id="8" name="7 Rectángulo"/>
          <p:cNvSpPr/>
          <p:nvPr/>
        </p:nvSpPr>
        <p:spPr>
          <a:xfrm>
            <a:off x="138895" y="142716"/>
            <a:ext cx="871573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200" dirty="0" smtClean="0"/>
              <a:t>3.2. La curva de oferta de la industria competitiva a largo plazo </a:t>
            </a:r>
          </a:p>
          <a:p>
            <a:pPr algn="ctr"/>
            <a:r>
              <a:rPr lang="es-ES" sz="3200" dirty="0" smtClean="0"/>
              <a:t>(Industria de coste constante)</a:t>
            </a:r>
            <a:r>
              <a:rPr lang="en-US" sz="2800" dirty="0" smtClean="0"/>
              <a:t> </a:t>
            </a:r>
            <a:endParaRPr lang="es-ES" sz="3200" dirty="0"/>
          </a:p>
        </p:txBody>
      </p:sp>
    </p:spTree>
  </p:cSld>
  <p:clrMapOvr>
    <a:masterClrMapping/>
  </p:clrMapOvr>
  <p:transition>
    <p:zoom dir="in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5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105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1064" name="Rectangle 8"/>
          <p:cNvSpPr>
            <a:spLocks noGrp="1" noChangeArrowheads="1"/>
          </p:cNvSpPr>
          <p:nvPr>
            <p:ph type="title"/>
          </p:nvPr>
        </p:nvSpPr>
        <p:spPr>
          <a:xfrm>
            <a:off x="0" y="5938054"/>
            <a:ext cx="8650146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000" i="1" dirty="0" err="1" smtClean="0"/>
              <a:t>Figura</a:t>
            </a:r>
            <a:r>
              <a:rPr lang="en-US" sz="2000" i="1" dirty="0" smtClean="0"/>
              <a:t> </a:t>
            </a:r>
            <a:r>
              <a:rPr lang="en-US" sz="2000" i="1" dirty="0"/>
              <a:t>12</a:t>
            </a:r>
            <a:r>
              <a:rPr lang="en-US" sz="2000" dirty="0"/>
              <a:t>. La </a:t>
            </a:r>
            <a:r>
              <a:rPr lang="en-US" sz="2000" dirty="0" err="1"/>
              <a:t>oferta</a:t>
            </a:r>
            <a:r>
              <a:rPr lang="en-US" sz="2000" dirty="0"/>
              <a:t> a largo </a:t>
            </a:r>
            <a:r>
              <a:rPr lang="en-US" sz="2000" dirty="0" err="1"/>
              <a:t>plazo</a:t>
            </a:r>
            <a:r>
              <a:rPr lang="en-US" sz="2000" dirty="0"/>
              <a:t> de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industria</a:t>
            </a:r>
            <a:r>
              <a:rPr lang="en-US" sz="2000" dirty="0"/>
              <a:t> de </a:t>
            </a:r>
            <a:r>
              <a:rPr lang="en-US" sz="2000" dirty="0" err="1"/>
              <a:t>coste</a:t>
            </a:r>
            <a:r>
              <a:rPr lang="en-US" sz="2000" dirty="0"/>
              <a:t> </a:t>
            </a:r>
            <a:r>
              <a:rPr lang="en-US" sz="2000" dirty="0" err="1" smtClean="0"/>
              <a:t>creciente</a:t>
            </a:r>
            <a:r>
              <a:rPr lang="en-US" sz="2000" dirty="0" smtClean="0"/>
              <a:t>.</a:t>
            </a:r>
            <a:r>
              <a:rPr lang="en-US" sz="2400" dirty="0" smtClean="0"/>
              <a:t> </a:t>
            </a:r>
            <a:endParaRPr lang="en-US" sz="3600" dirty="0"/>
          </a:p>
        </p:txBody>
      </p:sp>
      <p:sp>
        <p:nvSpPr>
          <p:cNvPr id="301065" name="Line 9"/>
          <p:cNvSpPr>
            <a:spLocks noChangeShapeType="1"/>
          </p:cNvSpPr>
          <p:nvPr/>
        </p:nvSpPr>
        <p:spPr bwMode="auto">
          <a:xfrm>
            <a:off x="8382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1066" name="Line 10"/>
          <p:cNvSpPr>
            <a:spLocks noChangeShapeType="1"/>
          </p:cNvSpPr>
          <p:nvPr/>
        </p:nvSpPr>
        <p:spPr bwMode="auto">
          <a:xfrm>
            <a:off x="51054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1067" name="Line 11"/>
          <p:cNvSpPr>
            <a:spLocks noChangeShapeType="1"/>
          </p:cNvSpPr>
          <p:nvPr/>
        </p:nvSpPr>
        <p:spPr bwMode="auto">
          <a:xfrm>
            <a:off x="833438" y="600075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1068" name="Line 12"/>
          <p:cNvSpPr>
            <a:spLocks noChangeShapeType="1"/>
          </p:cNvSpPr>
          <p:nvPr/>
        </p:nvSpPr>
        <p:spPr bwMode="auto">
          <a:xfrm>
            <a:off x="5100638" y="600075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1069" name="Rectangle 13"/>
          <p:cNvSpPr>
            <a:spLocks noChangeArrowheads="1"/>
          </p:cNvSpPr>
          <p:nvPr/>
        </p:nvSpPr>
        <p:spPr bwMode="auto">
          <a:xfrm>
            <a:off x="3652838" y="5957888"/>
            <a:ext cx="1296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  <a:endParaRPr lang="en-US" sz="1400" b="1"/>
          </a:p>
        </p:txBody>
      </p:sp>
      <p:sp>
        <p:nvSpPr>
          <p:cNvPr id="301070" name="Rectangle 14"/>
          <p:cNvSpPr>
            <a:spLocks noChangeArrowheads="1"/>
          </p:cNvSpPr>
          <p:nvPr/>
        </p:nvSpPr>
        <p:spPr bwMode="auto">
          <a:xfrm>
            <a:off x="7847013" y="5976938"/>
            <a:ext cx="1296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  <a:endParaRPr lang="en-US" sz="1400" b="1"/>
          </a:p>
        </p:txBody>
      </p:sp>
      <p:sp>
        <p:nvSpPr>
          <p:cNvPr id="301072" name="Rectangle 16"/>
          <p:cNvSpPr>
            <a:spLocks noChangeArrowheads="1"/>
          </p:cNvSpPr>
          <p:nvPr/>
        </p:nvSpPr>
        <p:spPr bwMode="auto">
          <a:xfrm>
            <a:off x="106363" y="1824038"/>
            <a:ext cx="801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</p:txBody>
      </p:sp>
      <p:grpSp>
        <p:nvGrpSpPr>
          <p:cNvPr id="301135" name="Group 79"/>
          <p:cNvGrpSpPr>
            <a:grpSpLocks/>
          </p:cNvGrpSpPr>
          <p:nvPr/>
        </p:nvGrpSpPr>
        <p:grpSpPr bwMode="auto">
          <a:xfrm>
            <a:off x="436563" y="2205038"/>
            <a:ext cx="6770687" cy="4116387"/>
            <a:chOff x="275" y="1389"/>
            <a:chExt cx="4265" cy="2593"/>
          </a:xfrm>
        </p:grpSpPr>
        <p:sp>
          <p:nvSpPr>
            <p:cNvPr id="301082" name="Rectangle 26"/>
            <p:cNvSpPr>
              <a:spLocks noChangeArrowheads="1"/>
            </p:cNvSpPr>
            <p:nvPr/>
          </p:nvSpPr>
          <p:spPr bwMode="auto">
            <a:xfrm>
              <a:off x="4221" y="1389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S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01062" name="Line 6"/>
            <p:cNvSpPr>
              <a:spLocks noChangeShapeType="1"/>
            </p:cNvSpPr>
            <p:nvPr/>
          </p:nvSpPr>
          <p:spPr bwMode="auto">
            <a:xfrm>
              <a:off x="3377" y="1697"/>
              <a:ext cx="899" cy="1551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63" name="Rectangle 7"/>
            <p:cNvSpPr>
              <a:spLocks noChangeArrowheads="1"/>
            </p:cNvSpPr>
            <p:nvPr/>
          </p:nvSpPr>
          <p:spPr bwMode="auto">
            <a:xfrm>
              <a:off x="4269" y="3261"/>
              <a:ext cx="27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01073" name="Rectangle 17"/>
            <p:cNvSpPr>
              <a:spLocks noChangeArrowheads="1"/>
            </p:cNvSpPr>
            <p:nvPr/>
          </p:nvSpPr>
          <p:spPr bwMode="auto">
            <a:xfrm>
              <a:off x="275" y="2423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01074" name="Freeform 18"/>
            <p:cNvSpPr>
              <a:spLocks/>
            </p:cNvSpPr>
            <p:nvPr/>
          </p:nvSpPr>
          <p:spPr bwMode="auto">
            <a:xfrm>
              <a:off x="720" y="2012"/>
              <a:ext cx="1780" cy="48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24" y="28"/>
                </a:cxn>
                <a:cxn ang="0">
                  <a:pos x="56" y="64"/>
                </a:cxn>
                <a:cxn ang="0">
                  <a:pos x="92" y="104"/>
                </a:cxn>
                <a:cxn ang="0">
                  <a:pos x="136" y="144"/>
                </a:cxn>
                <a:cxn ang="0">
                  <a:pos x="180" y="192"/>
                </a:cxn>
                <a:cxn ang="0">
                  <a:pos x="232" y="236"/>
                </a:cxn>
                <a:cxn ang="0">
                  <a:pos x="284" y="276"/>
                </a:cxn>
                <a:cxn ang="0">
                  <a:pos x="336" y="308"/>
                </a:cxn>
                <a:cxn ang="0">
                  <a:pos x="392" y="340"/>
                </a:cxn>
                <a:cxn ang="0">
                  <a:pos x="456" y="368"/>
                </a:cxn>
                <a:cxn ang="0">
                  <a:pos x="587" y="424"/>
                </a:cxn>
                <a:cxn ang="0">
                  <a:pos x="655" y="448"/>
                </a:cxn>
                <a:cxn ang="0">
                  <a:pos x="727" y="468"/>
                </a:cxn>
                <a:cxn ang="0">
                  <a:pos x="795" y="480"/>
                </a:cxn>
                <a:cxn ang="0">
                  <a:pos x="863" y="484"/>
                </a:cxn>
                <a:cxn ang="0">
                  <a:pos x="931" y="480"/>
                </a:cxn>
                <a:cxn ang="0">
                  <a:pos x="999" y="472"/>
                </a:cxn>
                <a:cxn ang="0">
                  <a:pos x="1067" y="456"/>
                </a:cxn>
                <a:cxn ang="0">
                  <a:pos x="1135" y="436"/>
                </a:cxn>
                <a:cxn ang="0">
                  <a:pos x="1267" y="384"/>
                </a:cxn>
                <a:cxn ang="0">
                  <a:pos x="1327" y="356"/>
                </a:cxn>
                <a:cxn ang="0">
                  <a:pos x="1387" y="324"/>
                </a:cxn>
                <a:cxn ang="0">
                  <a:pos x="1443" y="292"/>
                </a:cxn>
                <a:cxn ang="0">
                  <a:pos x="1499" y="248"/>
                </a:cxn>
                <a:cxn ang="0">
                  <a:pos x="1555" y="204"/>
                </a:cxn>
                <a:cxn ang="0">
                  <a:pos x="1607" y="156"/>
                </a:cxn>
                <a:cxn ang="0">
                  <a:pos x="1659" y="112"/>
                </a:cxn>
                <a:cxn ang="0">
                  <a:pos x="1703" y="68"/>
                </a:cxn>
                <a:cxn ang="0">
                  <a:pos x="1743" y="32"/>
                </a:cxn>
                <a:cxn ang="0">
                  <a:pos x="1779" y="0"/>
                </a:cxn>
              </a:cxnLst>
              <a:rect l="0" t="0" r="r" b="b"/>
              <a:pathLst>
                <a:path w="1780" h="485">
                  <a:moveTo>
                    <a:pt x="0" y="4"/>
                  </a:moveTo>
                  <a:lnTo>
                    <a:pt x="24" y="28"/>
                  </a:lnTo>
                  <a:lnTo>
                    <a:pt x="56" y="64"/>
                  </a:lnTo>
                  <a:lnTo>
                    <a:pt x="92" y="104"/>
                  </a:lnTo>
                  <a:lnTo>
                    <a:pt x="136" y="144"/>
                  </a:lnTo>
                  <a:lnTo>
                    <a:pt x="180" y="192"/>
                  </a:lnTo>
                  <a:lnTo>
                    <a:pt x="232" y="236"/>
                  </a:lnTo>
                  <a:lnTo>
                    <a:pt x="284" y="276"/>
                  </a:lnTo>
                  <a:lnTo>
                    <a:pt x="336" y="308"/>
                  </a:lnTo>
                  <a:lnTo>
                    <a:pt x="392" y="340"/>
                  </a:lnTo>
                  <a:lnTo>
                    <a:pt x="456" y="368"/>
                  </a:lnTo>
                  <a:lnTo>
                    <a:pt x="587" y="424"/>
                  </a:lnTo>
                  <a:lnTo>
                    <a:pt x="655" y="448"/>
                  </a:lnTo>
                  <a:lnTo>
                    <a:pt x="727" y="468"/>
                  </a:lnTo>
                  <a:lnTo>
                    <a:pt x="795" y="480"/>
                  </a:lnTo>
                  <a:lnTo>
                    <a:pt x="863" y="484"/>
                  </a:lnTo>
                  <a:lnTo>
                    <a:pt x="931" y="480"/>
                  </a:lnTo>
                  <a:lnTo>
                    <a:pt x="999" y="472"/>
                  </a:lnTo>
                  <a:lnTo>
                    <a:pt x="1067" y="456"/>
                  </a:lnTo>
                  <a:lnTo>
                    <a:pt x="1135" y="436"/>
                  </a:lnTo>
                  <a:lnTo>
                    <a:pt x="1267" y="384"/>
                  </a:lnTo>
                  <a:lnTo>
                    <a:pt x="1327" y="356"/>
                  </a:lnTo>
                  <a:lnTo>
                    <a:pt x="1387" y="324"/>
                  </a:lnTo>
                  <a:lnTo>
                    <a:pt x="1443" y="292"/>
                  </a:lnTo>
                  <a:lnTo>
                    <a:pt x="1499" y="248"/>
                  </a:lnTo>
                  <a:lnTo>
                    <a:pt x="1555" y="204"/>
                  </a:lnTo>
                  <a:lnTo>
                    <a:pt x="1607" y="156"/>
                  </a:lnTo>
                  <a:lnTo>
                    <a:pt x="1659" y="112"/>
                  </a:lnTo>
                  <a:lnTo>
                    <a:pt x="1703" y="68"/>
                  </a:lnTo>
                  <a:lnTo>
                    <a:pt x="1743" y="32"/>
                  </a:lnTo>
                  <a:lnTo>
                    <a:pt x="1779" y="0"/>
                  </a:lnTo>
                </a:path>
              </a:pathLst>
            </a:custGeom>
            <a:noFill/>
            <a:ln w="50800" cap="rnd" cmpd="sng">
              <a:solidFill>
                <a:srgbClr val="0033C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301075" name="Rectangle 19"/>
            <p:cNvSpPr>
              <a:spLocks noChangeArrowheads="1"/>
            </p:cNvSpPr>
            <p:nvPr/>
          </p:nvSpPr>
          <p:spPr bwMode="auto">
            <a:xfrm>
              <a:off x="2349" y="1773"/>
              <a:ext cx="43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CMe</a:t>
              </a:r>
              <a:r>
                <a:rPr lang="en-US" sz="1600" b="1" i="1" baseline="-25000"/>
                <a:t>1</a:t>
              </a:r>
            </a:p>
          </p:txBody>
        </p:sp>
        <p:sp>
          <p:nvSpPr>
            <p:cNvPr id="301076" name="Freeform 20"/>
            <p:cNvSpPr>
              <a:spLocks/>
            </p:cNvSpPr>
            <p:nvPr/>
          </p:nvSpPr>
          <p:spPr bwMode="auto">
            <a:xfrm>
              <a:off x="1055" y="1871"/>
              <a:ext cx="915" cy="1129"/>
            </a:xfrm>
            <a:custGeom>
              <a:avLst/>
              <a:gdLst/>
              <a:ahLst/>
              <a:cxnLst>
                <a:cxn ang="0">
                  <a:pos x="0" y="1128"/>
                </a:cxn>
                <a:cxn ang="0">
                  <a:pos x="70" y="1085"/>
                </a:cxn>
                <a:cxn ang="0">
                  <a:pos x="133" y="1042"/>
                </a:cxn>
                <a:cxn ang="0">
                  <a:pos x="196" y="998"/>
                </a:cxn>
                <a:cxn ang="0">
                  <a:pos x="265" y="941"/>
                </a:cxn>
                <a:cxn ang="0">
                  <a:pos x="341" y="878"/>
                </a:cxn>
                <a:cxn ang="0">
                  <a:pos x="416" y="807"/>
                </a:cxn>
                <a:cxn ang="0">
                  <a:pos x="492" y="730"/>
                </a:cxn>
                <a:cxn ang="0">
                  <a:pos x="561" y="653"/>
                </a:cxn>
                <a:cxn ang="0">
                  <a:pos x="621" y="576"/>
                </a:cxn>
                <a:cxn ang="0">
                  <a:pos x="675" y="495"/>
                </a:cxn>
                <a:cxn ang="0">
                  <a:pos x="725" y="408"/>
                </a:cxn>
                <a:cxn ang="0">
                  <a:pos x="769" y="327"/>
                </a:cxn>
                <a:cxn ang="0">
                  <a:pos x="813" y="240"/>
                </a:cxn>
                <a:cxn ang="0">
                  <a:pos x="851" y="149"/>
                </a:cxn>
                <a:cxn ang="0">
                  <a:pos x="870" y="106"/>
                </a:cxn>
                <a:cxn ang="0">
                  <a:pos x="886" y="63"/>
                </a:cxn>
                <a:cxn ang="0">
                  <a:pos x="901" y="29"/>
                </a:cxn>
                <a:cxn ang="0">
                  <a:pos x="914" y="0"/>
                </a:cxn>
              </a:cxnLst>
              <a:rect l="0" t="0" r="r" b="b"/>
              <a:pathLst>
                <a:path w="915" h="1129">
                  <a:moveTo>
                    <a:pt x="0" y="1128"/>
                  </a:moveTo>
                  <a:lnTo>
                    <a:pt x="70" y="1085"/>
                  </a:lnTo>
                  <a:lnTo>
                    <a:pt x="133" y="1042"/>
                  </a:lnTo>
                  <a:lnTo>
                    <a:pt x="196" y="998"/>
                  </a:lnTo>
                  <a:lnTo>
                    <a:pt x="265" y="941"/>
                  </a:lnTo>
                  <a:lnTo>
                    <a:pt x="341" y="878"/>
                  </a:lnTo>
                  <a:lnTo>
                    <a:pt x="416" y="807"/>
                  </a:lnTo>
                  <a:lnTo>
                    <a:pt x="492" y="730"/>
                  </a:lnTo>
                  <a:lnTo>
                    <a:pt x="561" y="653"/>
                  </a:lnTo>
                  <a:lnTo>
                    <a:pt x="621" y="576"/>
                  </a:lnTo>
                  <a:lnTo>
                    <a:pt x="675" y="495"/>
                  </a:lnTo>
                  <a:lnTo>
                    <a:pt x="725" y="408"/>
                  </a:lnTo>
                  <a:lnTo>
                    <a:pt x="769" y="327"/>
                  </a:lnTo>
                  <a:lnTo>
                    <a:pt x="813" y="240"/>
                  </a:lnTo>
                  <a:lnTo>
                    <a:pt x="851" y="149"/>
                  </a:lnTo>
                  <a:lnTo>
                    <a:pt x="870" y="106"/>
                  </a:lnTo>
                  <a:lnTo>
                    <a:pt x="886" y="63"/>
                  </a:lnTo>
                  <a:lnTo>
                    <a:pt x="901" y="29"/>
                  </a:lnTo>
                  <a:lnTo>
                    <a:pt x="914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301077" name="Rectangle 21"/>
            <p:cNvSpPr>
              <a:spLocks noChangeArrowheads="1"/>
            </p:cNvSpPr>
            <p:nvPr/>
          </p:nvSpPr>
          <p:spPr bwMode="auto">
            <a:xfrm>
              <a:off x="2877" y="2423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01081" name="Line 25"/>
            <p:cNvSpPr>
              <a:spLocks noChangeShapeType="1"/>
            </p:cNvSpPr>
            <p:nvPr/>
          </p:nvSpPr>
          <p:spPr bwMode="auto">
            <a:xfrm flipV="1">
              <a:off x="3377" y="1617"/>
              <a:ext cx="945" cy="1711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104" name="Rectangle 48"/>
            <p:cNvSpPr>
              <a:spLocks noChangeArrowheads="1"/>
            </p:cNvSpPr>
            <p:nvPr/>
          </p:nvSpPr>
          <p:spPr bwMode="auto">
            <a:xfrm>
              <a:off x="1869" y="1581"/>
              <a:ext cx="362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CM</a:t>
              </a:r>
              <a:r>
                <a:rPr lang="en-US" sz="1600" b="1" i="1" baseline="-25000"/>
                <a:t>1</a:t>
              </a:r>
            </a:p>
          </p:txBody>
        </p:sp>
        <p:sp>
          <p:nvSpPr>
            <p:cNvPr id="301111" name="Line 55"/>
            <p:cNvSpPr>
              <a:spLocks noChangeShapeType="1"/>
            </p:cNvSpPr>
            <p:nvPr/>
          </p:nvSpPr>
          <p:spPr bwMode="auto">
            <a:xfrm>
              <a:off x="537" y="2496"/>
              <a:ext cx="209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78" name="Line 22"/>
            <p:cNvSpPr>
              <a:spLocks noChangeShapeType="1"/>
            </p:cNvSpPr>
            <p:nvPr/>
          </p:nvSpPr>
          <p:spPr bwMode="auto">
            <a:xfrm>
              <a:off x="1632" y="2505"/>
              <a:ext cx="0" cy="12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80" name="Rectangle 24"/>
            <p:cNvSpPr>
              <a:spLocks noChangeArrowheads="1"/>
            </p:cNvSpPr>
            <p:nvPr/>
          </p:nvSpPr>
          <p:spPr bwMode="auto">
            <a:xfrm>
              <a:off x="1485" y="3741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01083" name="Line 27"/>
            <p:cNvSpPr>
              <a:spLocks noChangeShapeType="1"/>
            </p:cNvSpPr>
            <p:nvPr/>
          </p:nvSpPr>
          <p:spPr bwMode="auto">
            <a:xfrm>
              <a:off x="3840" y="2505"/>
              <a:ext cx="0" cy="12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84" name="Rectangle 28"/>
            <p:cNvSpPr>
              <a:spLocks noChangeArrowheads="1"/>
            </p:cNvSpPr>
            <p:nvPr/>
          </p:nvSpPr>
          <p:spPr bwMode="auto">
            <a:xfrm>
              <a:off x="3741" y="3772"/>
              <a:ext cx="26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Q</a:t>
              </a:r>
              <a:r>
                <a:rPr lang="en-US" sz="1600" b="1" i="1" baseline="-25000"/>
                <a:t>1</a:t>
              </a:r>
            </a:p>
          </p:txBody>
        </p:sp>
        <p:sp>
          <p:nvSpPr>
            <p:cNvPr id="301091" name="Oval 35"/>
            <p:cNvSpPr>
              <a:spLocks noChangeArrowheads="1"/>
            </p:cNvSpPr>
            <p:nvPr/>
          </p:nvSpPr>
          <p:spPr bwMode="auto">
            <a:xfrm>
              <a:off x="3792" y="244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93" name="Rectangle 37"/>
            <p:cNvSpPr>
              <a:spLocks noChangeArrowheads="1"/>
            </p:cNvSpPr>
            <p:nvPr/>
          </p:nvSpPr>
          <p:spPr bwMode="auto">
            <a:xfrm>
              <a:off x="3885" y="2397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A</a:t>
              </a:r>
            </a:p>
          </p:txBody>
        </p:sp>
        <p:sp>
          <p:nvSpPr>
            <p:cNvPr id="301095" name="Line 39"/>
            <p:cNvSpPr>
              <a:spLocks noChangeShapeType="1"/>
            </p:cNvSpPr>
            <p:nvPr/>
          </p:nvSpPr>
          <p:spPr bwMode="auto">
            <a:xfrm>
              <a:off x="3225" y="2496"/>
              <a:ext cx="60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79" name="Oval 23"/>
            <p:cNvSpPr>
              <a:spLocks noChangeArrowheads="1"/>
            </p:cNvSpPr>
            <p:nvPr/>
          </p:nvSpPr>
          <p:spPr bwMode="auto">
            <a:xfrm>
              <a:off x="1584" y="244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301101" name="Line 45"/>
          <p:cNvSpPr>
            <a:spLocks noChangeShapeType="1"/>
          </p:cNvSpPr>
          <p:nvPr/>
        </p:nvSpPr>
        <p:spPr bwMode="auto">
          <a:xfrm flipV="1">
            <a:off x="5437188" y="2719388"/>
            <a:ext cx="2767012" cy="1649412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1102" name="Rectangle 46"/>
          <p:cNvSpPr>
            <a:spLocks noChangeArrowheads="1"/>
          </p:cNvSpPr>
          <p:nvPr/>
        </p:nvSpPr>
        <p:spPr bwMode="auto">
          <a:xfrm>
            <a:off x="8285163" y="2398713"/>
            <a:ext cx="427037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>
                <a:effectLst>
                  <a:outerShdw blurRad="38100" dist="38100" dir="2700000" algn="tl">
                    <a:srgbClr val="C0C0C0"/>
                  </a:outerShdw>
                </a:effectLst>
              </a:rPr>
              <a:t>S</a:t>
            </a:r>
            <a:r>
              <a:rPr lang="en-US" b="1" i="1" baseline="-25000">
                <a:effectLst>
                  <a:outerShdw blurRad="38100" dist="38100" dir="2700000" algn="tl">
                    <a:srgbClr val="C0C0C0"/>
                  </a:outerShdw>
                </a:effectLst>
              </a:rPr>
              <a:t>L</a:t>
            </a:r>
          </a:p>
        </p:txBody>
      </p:sp>
      <p:sp>
        <p:nvSpPr>
          <p:cNvPr id="301103" name="Freeform 47"/>
          <p:cNvSpPr>
            <a:spLocks/>
          </p:cNvSpPr>
          <p:nvPr/>
        </p:nvSpPr>
        <p:spPr bwMode="auto">
          <a:xfrm>
            <a:off x="1522413" y="2741613"/>
            <a:ext cx="1452562" cy="1792287"/>
          </a:xfrm>
          <a:custGeom>
            <a:avLst/>
            <a:gdLst/>
            <a:ahLst/>
            <a:cxnLst>
              <a:cxn ang="0">
                <a:pos x="0" y="1128"/>
              </a:cxn>
              <a:cxn ang="0">
                <a:pos x="69" y="1087"/>
              </a:cxn>
              <a:cxn ang="0">
                <a:pos x="135" y="1046"/>
              </a:cxn>
              <a:cxn ang="0">
                <a:pos x="198" y="1000"/>
              </a:cxn>
              <a:cxn ang="0">
                <a:pos x="267" y="945"/>
              </a:cxn>
              <a:cxn ang="0">
                <a:pos x="339" y="881"/>
              </a:cxn>
              <a:cxn ang="0">
                <a:pos x="417" y="808"/>
              </a:cxn>
              <a:cxn ang="0">
                <a:pos x="491" y="731"/>
              </a:cxn>
              <a:cxn ang="0">
                <a:pos x="527" y="694"/>
              </a:cxn>
              <a:cxn ang="0">
                <a:pos x="560" y="653"/>
              </a:cxn>
              <a:cxn ang="0">
                <a:pos x="620" y="575"/>
              </a:cxn>
              <a:cxn ang="0">
                <a:pos x="674" y="493"/>
              </a:cxn>
              <a:cxn ang="0">
                <a:pos x="725" y="406"/>
              </a:cxn>
              <a:cxn ang="0">
                <a:pos x="770" y="324"/>
              </a:cxn>
              <a:cxn ang="0">
                <a:pos x="812" y="237"/>
              </a:cxn>
              <a:cxn ang="0">
                <a:pos x="851" y="150"/>
              </a:cxn>
              <a:cxn ang="0">
                <a:pos x="869" y="105"/>
              </a:cxn>
              <a:cxn ang="0">
                <a:pos x="887" y="64"/>
              </a:cxn>
              <a:cxn ang="0">
                <a:pos x="902" y="27"/>
              </a:cxn>
              <a:cxn ang="0">
                <a:pos x="914" y="0"/>
              </a:cxn>
            </a:cxnLst>
            <a:rect l="0" t="0" r="r" b="b"/>
            <a:pathLst>
              <a:path w="915" h="1129">
                <a:moveTo>
                  <a:pt x="0" y="1128"/>
                </a:moveTo>
                <a:lnTo>
                  <a:pt x="69" y="1087"/>
                </a:lnTo>
                <a:lnTo>
                  <a:pt x="135" y="1046"/>
                </a:lnTo>
                <a:lnTo>
                  <a:pt x="198" y="1000"/>
                </a:lnTo>
                <a:lnTo>
                  <a:pt x="267" y="945"/>
                </a:lnTo>
                <a:lnTo>
                  <a:pt x="339" y="881"/>
                </a:lnTo>
                <a:lnTo>
                  <a:pt x="417" y="808"/>
                </a:lnTo>
                <a:lnTo>
                  <a:pt x="491" y="731"/>
                </a:lnTo>
                <a:lnTo>
                  <a:pt x="527" y="694"/>
                </a:lnTo>
                <a:lnTo>
                  <a:pt x="560" y="653"/>
                </a:lnTo>
                <a:lnTo>
                  <a:pt x="620" y="575"/>
                </a:lnTo>
                <a:lnTo>
                  <a:pt x="674" y="493"/>
                </a:lnTo>
                <a:lnTo>
                  <a:pt x="725" y="406"/>
                </a:lnTo>
                <a:lnTo>
                  <a:pt x="770" y="324"/>
                </a:lnTo>
                <a:lnTo>
                  <a:pt x="812" y="237"/>
                </a:lnTo>
                <a:lnTo>
                  <a:pt x="851" y="150"/>
                </a:lnTo>
                <a:lnTo>
                  <a:pt x="869" y="105"/>
                </a:lnTo>
                <a:lnTo>
                  <a:pt x="887" y="64"/>
                </a:lnTo>
                <a:lnTo>
                  <a:pt x="902" y="27"/>
                </a:lnTo>
                <a:lnTo>
                  <a:pt x="914" y="0"/>
                </a:lnTo>
              </a:path>
            </a:pathLst>
          </a:custGeom>
          <a:noFill/>
          <a:ln w="50800" cap="rnd" cmpd="sng">
            <a:solidFill>
              <a:srgbClr val="9966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301107" name="Line 51"/>
          <p:cNvSpPr>
            <a:spLocks noChangeShapeType="1"/>
          </p:cNvSpPr>
          <p:nvPr/>
        </p:nvSpPr>
        <p:spPr bwMode="auto">
          <a:xfrm>
            <a:off x="852488" y="3505200"/>
            <a:ext cx="33258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01108" name="Rectangle 52"/>
          <p:cNvSpPr>
            <a:spLocks noChangeArrowheads="1"/>
          </p:cNvSpPr>
          <p:nvPr/>
        </p:nvSpPr>
        <p:spPr bwMode="auto">
          <a:xfrm>
            <a:off x="452438" y="3271838"/>
            <a:ext cx="41751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P</a:t>
            </a:r>
            <a:r>
              <a:rPr lang="en-US" b="1" i="1" baseline="-25000"/>
              <a:t>3</a:t>
            </a:r>
          </a:p>
        </p:txBody>
      </p:sp>
      <p:sp>
        <p:nvSpPr>
          <p:cNvPr id="301109" name="Freeform 53"/>
          <p:cNvSpPr>
            <a:spLocks/>
          </p:cNvSpPr>
          <p:nvPr/>
        </p:nvSpPr>
        <p:spPr bwMode="auto">
          <a:xfrm>
            <a:off x="1143000" y="2741613"/>
            <a:ext cx="2825750" cy="773112"/>
          </a:xfrm>
          <a:custGeom>
            <a:avLst/>
            <a:gdLst/>
            <a:ahLst/>
            <a:cxnLst>
              <a:cxn ang="0">
                <a:pos x="0" y="8"/>
              </a:cxn>
              <a:cxn ang="0">
                <a:pos x="24" y="32"/>
              </a:cxn>
              <a:cxn ang="0">
                <a:pos x="56" y="64"/>
              </a:cxn>
              <a:cxn ang="0">
                <a:pos x="92" y="103"/>
              </a:cxn>
              <a:cxn ang="0">
                <a:pos x="136" y="146"/>
              </a:cxn>
              <a:cxn ang="0">
                <a:pos x="180" y="192"/>
              </a:cxn>
              <a:cxn ang="0">
                <a:pos x="232" y="235"/>
              </a:cxn>
              <a:cxn ang="0">
                <a:pos x="284" y="274"/>
              </a:cxn>
              <a:cxn ang="0">
                <a:pos x="336" y="309"/>
              </a:cxn>
              <a:cxn ang="0">
                <a:pos x="392" y="341"/>
              </a:cxn>
              <a:cxn ang="0">
                <a:pos x="456" y="369"/>
              </a:cxn>
              <a:cxn ang="0">
                <a:pos x="520" y="401"/>
              </a:cxn>
              <a:cxn ang="0">
                <a:pos x="587" y="426"/>
              </a:cxn>
              <a:cxn ang="0">
                <a:pos x="655" y="451"/>
              </a:cxn>
              <a:cxn ang="0">
                <a:pos x="727" y="469"/>
              </a:cxn>
              <a:cxn ang="0">
                <a:pos x="795" y="483"/>
              </a:cxn>
              <a:cxn ang="0">
                <a:pos x="863" y="486"/>
              </a:cxn>
              <a:cxn ang="0">
                <a:pos x="931" y="483"/>
              </a:cxn>
              <a:cxn ang="0">
                <a:pos x="999" y="476"/>
              </a:cxn>
              <a:cxn ang="0">
                <a:pos x="1067" y="458"/>
              </a:cxn>
              <a:cxn ang="0">
                <a:pos x="1135" y="440"/>
              </a:cxn>
              <a:cxn ang="0">
                <a:pos x="1199" y="416"/>
              </a:cxn>
              <a:cxn ang="0">
                <a:pos x="1267" y="387"/>
              </a:cxn>
              <a:cxn ang="0">
                <a:pos x="1327" y="359"/>
              </a:cxn>
              <a:cxn ang="0">
                <a:pos x="1387" y="327"/>
              </a:cxn>
              <a:cxn ang="0">
                <a:pos x="1443" y="291"/>
              </a:cxn>
              <a:cxn ang="0">
                <a:pos x="1499" y="252"/>
              </a:cxn>
              <a:cxn ang="0">
                <a:pos x="1555" y="206"/>
              </a:cxn>
              <a:cxn ang="0">
                <a:pos x="1607" y="160"/>
              </a:cxn>
              <a:cxn ang="0">
                <a:pos x="1659" y="110"/>
              </a:cxn>
              <a:cxn ang="0">
                <a:pos x="1703" y="68"/>
              </a:cxn>
              <a:cxn ang="0">
                <a:pos x="1743" y="29"/>
              </a:cxn>
              <a:cxn ang="0">
                <a:pos x="1779" y="0"/>
              </a:cxn>
            </a:cxnLst>
            <a:rect l="0" t="0" r="r" b="b"/>
            <a:pathLst>
              <a:path w="1780" h="487">
                <a:moveTo>
                  <a:pt x="0" y="8"/>
                </a:moveTo>
                <a:lnTo>
                  <a:pt x="24" y="32"/>
                </a:lnTo>
                <a:lnTo>
                  <a:pt x="56" y="64"/>
                </a:lnTo>
                <a:lnTo>
                  <a:pt x="92" y="103"/>
                </a:lnTo>
                <a:lnTo>
                  <a:pt x="136" y="146"/>
                </a:lnTo>
                <a:lnTo>
                  <a:pt x="180" y="192"/>
                </a:lnTo>
                <a:lnTo>
                  <a:pt x="232" y="235"/>
                </a:lnTo>
                <a:lnTo>
                  <a:pt x="284" y="274"/>
                </a:lnTo>
                <a:lnTo>
                  <a:pt x="336" y="309"/>
                </a:lnTo>
                <a:lnTo>
                  <a:pt x="392" y="341"/>
                </a:lnTo>
                <a:lnTo>
                  <a:pt x="456" y="369"/>
                </a:lnTo>
                <a:lnTo>
                  <a:pt x="520" y="401"/>
                </a:lnTo>
                <a:lnTo>
                  <a:pt x="587" y="426"/>
                </a:lnTo>
                <a:lnTo>
                  <a:pt x="655" y="451"/>
                </a:lnTo>
                <a:lnTo>
                  <a:pt x="727" y="469"/>
                </a:lnTo>
                <a:lnTo>
                  <a:pt x="795" y="483"/>
                </a:lnTo>
                <a:lnTo>
                  <a:pt x="863" y="486"/>
                </a:lnTo>
                <a:lnTo>
                  <a:pt x="931" y="483"/>
                </a:lnTo>
                <a:lnTo>
                  <a:pt x="999" y="476"/>
                </a:lnTo>
                <a:lnTo>
                  <a:pt x="1067" y="458"/>
                </a:lnTo>
                <a:lnTo>
                  <a:pt x="1135" y="440"/>
                </a:lnTo>
                <a:lnTo>
                  <a:pt x="1199" y="416"/>
                </a:lnTo>
                <a:lnTo>
                  <a:pt x="1267" y="387"/>
                </a:lnTo>
                <a:lnTo>
                  <a:pt x="1327" y="359"/>
                </a:lnTo>
                <a:lnTo>
                  <a:pt x="1387" y="327"/>
                </a:lnTo>
                <a:lnTo>
                  <a:pt x="1443" y="291"/>
                </a:lnTo>
                <a:lnTo>
                  <a:pt x="1499" y="252"/>
                </a:lnTo>
                <a:lnTo>
                  <a:pt x="1555" y="206"/>
                </a:lnTo>
                <a:lnTo>
                  <a:pt x="1607" y="160"/>
                </a:lnTo>
                <a:lnTo>
                  <a:pt x="1659" y="110"/>
                </a:lnTo>
                <a:lnTo>
                  <a:pt x="1703" y="68"/>
                </a:lnTo>
                <a:lnTo>
                  <a:pt x="1743" y="29"/>
                </a:lnTo>
                <a:lnTo>
                  <a:pt x="1779" y="0"/>
                </a:lnTo>
              </a:path>
            </a:pathLst>
          </a:custGeom>
          <a:noFill/>
          <a:ln w="50800" cap="rnd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301110" name="Rectangle 54"/>
          <p:cNvSpPr>
            <a:spLocks noChangeArrowheads="1"/>
          </p:cNvSpPr>
          <p:nvPr/>
        </p:nvSpPr>
        <p:spPr bwMode="auto">
          <a:xfrm>
            <a:off x="2357438" y="2357438"/>
            <a:ext cx="574675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CM</a:t>
            </a:r>
            <a:r>
              <a:rPr lang="en-US" sz="1600" b="1" i="1" baseline="-25000"/>
              <a:t>2</a:t>
            </a:r>
          </a:p>
        </p:txBody>
      </p:sp>
      <p:sp>
        <p:nvSpPr>
          <p:cNvPr id="301113" name="Rectangle 57"/>
          <p:cNvSpPr>
            <a:spLocks noChangeArrowheads="1"/>
          </p:cNvSpPr>
          <p:nvPr/>
        </p:nvSpPr>
        <p:spPr bwMode="auto">
          <a:xfrm>
            <a:off x="1319475" y="1066940"/>
            <a:ext cx="2280252" cy="736099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hangingPunct="0"/>
            <a:r>
              <a:rPr lang="en-US" sz="1400" b="1" dirty="0" err="1" smtClean="0">
                <a:solidFill>
                  <a:schemeClr val="tx2"/>
                </a:solidFill>
              </a:rPr>
              <a:t>Partimos</a:t>
            </a:r>
            <a:r>
              <a:rPr lang="en-US" sz="1400" b="1" dirty="0" smtClean="0">
                <a:solidFill>
                  <a:schemeClr val="tx2"/>
                </a:solidFill>
              </a:rPr>
              <a:t> de un </a:t>
            </a:r>
            <a:r>
              <a:rPr lang="en-US" sz="1400" b="1" dirty="0" err="1" smtClean="0">
                <a:solidFill>
                  <a:schemeClr val="tx2"/>
                </a:solidFill>
              </a:rPr>
              <a:t>aumento</a:t>
            </a:r>
            <a:r>
              <a:rPr lang="en-US" sz="1400" b="1" dirty="0" smtClean="0">
                <a:solidFill>
                  <a:schemeClr val="tx2"/>
                </a:solidFill>
              </a:rPr>
              <a:t> </a:t>
            </a:r>
            <a:r>
              <a:rPr lang="en-US" sz="1400" b="1" dirty="0" err="1" smtClean="0">
                <a:solidFill>
                  <a:schemeClr val="tx2"/>
                </a:solidFill>
              </a:rPr>
              <a:t>inesperado</a:t>
            </a:r>
            <a:r>
              <a:rPr lang="en-US" sz="1400" b="1" dirty="0" smtClean="0">
                <a:solidFill>
                  <a:schemeClr val="tx2"/>
                </a:solidFill>
              </a:rPr>
              <a:t> de la </a:t>
            </a:r>
            <a:r>
              <a:rPr lang="en-US" sz="1400" b="1" dirty="0" err="1" smtClean="0">
                <a:solidFill>
                  <a:schemeClr val="tx2"/>
                </a:solidFill>
              </a:rPr>
              <a:t>demanda</a:t>
            </a:r>
            <a:r>
              <a:rPr lang="en-US" sz="1400" b="1" dirty="0" smtClean="0">
                <a:solidFill>
                  <a:schemeClr val="tx2"/>
                </a:solidFill>
              </a:rPr>
              <a:t> del </a:t>
            </a:r>
            <a:r>
              <a:rPr lang="en-US" sz="1400" b="1" dirty="0" err="1" smtClean="0">
                <a:solidFill>
                  <a:schemeClr val="tx2"/>
                </a:solidFill>
              </a:rPr>
              <a:t>producto</a:t>
            </a:r>
            <a:r>
              <a:rPr lang="en-US" sz="1400" b="1" dirty="0" smtClean="0"/>
              <a:t>.</a:t>
            </a:r>
            <a:endParaRPr lang="en-US" sz="1400" b="1" dirty="0"/>
          </a:p>
        </p:txBody>
      </p:sp>
      <p:sp>
        <p:nvSpPr>
          <p:cNvPr id="301119" name="Rectangle 63"/>
          <p:cNvSpPr>
            <a:spLocks noChangeArrowheads="1"/>
          </p:cNvSpPr>
          <p:nvPr/>
        </p:nvSpPr>
        <p:spPr bwMode="auto">
          <a:xfrm>
            <a:off x="3576638" y="2281238"/>
            <a:ext cx="687387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79200">
            <a:spAutoFit/>
          </a:bodyPr>
          <a:lstStyle/>
          <a:p>
            <a:pPr eaLnBrk="0" hangingPunct="0"/>
            <a:r>
              <a:rPr lang="en-US" sz="1600" b="1" i="1"/>
              <a:t>CMe</a:t>
            </a:r>
            <a:r>
              <a:rPr lang="en-US" sz="1600" b="1" i="1" baseline="-25000"/>
              <a:t>2</a:t>
            </a:r>
          </a:p>
        </p:txBody>
      </p:sp>
      <p:sp>
        <p:nvSpPr>
          <p:cNvPr id="301112" name="Oval 56"/>
          <p:cNvSpPr>
            <a:spLocks noChangeArrowheads="1"/>
          </p:cNvSpPr>
          <p:nvPr/>
        </p:nvSpPr>
        <p:spPr bwMode="auto">
          <a:xfrm>
            <a:off x="2514600" y="34290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grpSp>
        <p:nvGrpSpPr>
          <p:cNvPr id="301131" name="Group 75"/>
          <p:cNvGrpSpPr>
            <a:grpSpLocks/>
          </p:cNvGrpSpPr>
          <p:nvPr/>
        </p:nvGrpSpPr>
        <p:grpSpPr bwMode="auto">
          <a:xfrm>
            <a:off x="4551363" y="2205038"/>
            <a:ext cx="3024187" cy="4116387"/>
            <a:chOff x="2867" y="1389"/>
            <a:chExt cx="1905" cy="2593"/>
          </a:xfrm>
        </p:grpSpPr>
        <p:sp>
          <p:nvSpPr>
            <p:cNvPr id="301094" name="Rectangle 38"/>
            <p:cNvSpPr>
              <a:spLocks noChangeArrowheads="1"/>
            </p:cNvSpPr>
            <p:nvPr/>
          </p:nvSpPr>
          <p:spPr bwMode="auto">
            <a:xfrm>
              <a:off x="4461" y="2109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B</a:t>
              </a:r>
            </a:p>
          </p:txBody>
        </p:sp>
        <p:sp>
          <p:nvSpPr>
            <p:cNvPr id="301061" name="Line 5"/>
            <p:cNvSpPr>
              <a:spLocks noChangeShapeType="1"/>
            </p:cNvSpPr>
            <p:nvPr/>
          </p:nvSpPr>
          <p:spPr bwMode="auto">
            <a:xfrm flipV="1">
              <a:off x="3713" y="1617"/>
              <a:ext cx="945" cy="1711"/>
            </a:xfrm>
            <a:prstGeom prst="line">
              <a:avLst/>
            </a:prstGeom>
            <a:noFill/>
            <a:ln w="50800">
              <a:solidFill>
                <a:srgbClr val="996600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92" name="Oval 36"/>
            <p:cNvSpPr>
              <a:spLocks noChangeArrowheads="1"/>
            </p:cNvSpPr>
            <p:nvPr/>
          </p:nvSpPr>
          <p:spPr bwMode="auto">
            <a:xfrm>
              <a:off x="4320" y="216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98" name="Rectangle 42"/>
            <p:cNvSpPr>
              <a:spLocks noChangeArrowheads="1"/>
            </p:cNvSpPr>
            <p:nvPr/>
          </p:nvSpPr>
          <p:spPr bwMode="auto">
            <a:xfrm>
              <a:off x="4509" y="1389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S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301099" name="Line 43"/>
            <p:cNvSpPr>
              <a:spLocks noChangeShapeType="1"/>
            </p:cNvSpPr>
            <p:nvPr/>
          </p:nvSpPr>
          <p:spPr bwMode="auto">
            <a:xfrm flipH="1">
              <a:off x="3209" y="2208"/>
              <a:ext cx="116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100" name="Rectangle 44"/>
            <p:cNvSpPr>
              <a:spLocks noChangeArrowheads="1"/>
            </p:cNvSpPr>
            <p:nvPr/>
          </p:nvSpPr>
          <p:spPr bwMode="auto">
            <a:xfrm>
              <a:off x="2867" y="2061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3</a:t>
              </a:r>
            </a:p>
          </p:txBody>
        </p:sp>
        <p:sp>
          <p:nvSpPr>
            <p:cNvPr id="301116" name="Line 60"/>
            <p:cNvSpPr>
              <a:spLocks noChangeShapeType="1"/>
            </p:cNvSpPr>
            <p:nvPr/>
          </p:nvSpPr>
          <p:spPr bwMode="auto">
            <a:xfrm>
              <a:off x="4368" y="2217"/>
              <a:ext cx="0" cy="156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117" name="Rectangle 61"/>
            <p:cNvSpPr>
              <a:spLocks noChangeArrowheads="1"/>
            </p:cNvSpPr>
            <p:nvPr/>
          </p:nvSpPr>
          <p:spPr bwMode="auto">
            <a:xfrm>
              <a:off x="4269" y="3772"/>
              <a:ext cx="26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Q</a:t>
              </a:r>
              <a:r>
                <a:rPr lang="en-US" sz="1600" b="1" i="1" baseline="-25000"/>
                <a:t>3</a:t>
              </a:r>
            </a:p>
          </p:txBody>
        </p:sp>
      </p:grpSp>
      <p:grpSp>
        <p:nvGrpSpPr>
          <p:cNvPr id="301125" name="Group 69"/>
          <p:cNvGrpSpPr>
            <a:grpSpLocks/>
          </p:cNvGrpSpPr>
          <p:nvPr/>
        </p:nvGrpSpPr>
        <p:grpSpPr bwMode="auto">
          <a:xfrm>
            <a:off x="436563" y="2665413"/>
            <a:ext cx="7837487" cy="3627437"/>
            <a:chOff x="275" y="1697"/>
            <a:chExt cx="4937" cy="2285"/>
          </a:xfrm>
        </p:grpSpPr>
        <p:sp>
          <p:nvSpPr>
            <p:cNvPr id="301060" name="Line 4"/>
            <p:cNvSpPr>
              <a:spLocks noChangeShapeType="1"/>
            </p:cNvSpPr>
            <p:nvPr/>
          </p:nvSpPr>
          <p:spPr bwMode="auto">
            <a:xfrm>
              <a:off x="4049" y="1697"/>
              <a:ext cx="899" cy="1551"/>
            </a:xfrm>
            <a:prstGeom prst="line">
              <a:avLst/>
            </a:prstGeom>
            <a:noFill/>
            <a:ln w="50800">
              <a:solidFill>
                <a:srgbClr val="003366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85" name="Line 29"/>
            <p:cNvSpPr>
              <a:spLocks noChangeShapeType="1"/>
            </p:cNvSpPr>
            <p:nvPr/>
          </p:nvSpPr>
          <p:spPr bwMode="auto">
            <a:xfrm>
              <a:off x="1968" y="1929"/>
              <a:ext cx="0" cy="185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86" name="Rectangle 30"/>
            <p:cNvSpPr>
              <a:spLocks noChangeArrowheads="1"/>
            </p:cNvSpPr>
            <p:nvPr/>
          </p:nvSpPr>
          <p:spPr bwMode="auto">
            <a:xfrm>
              <a:off x="1773" y="3741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301087" name="Rectangle 31"/>
            <p:cNvSpPr>
              <a:spLocks noChangeArrowheads="1"/>
            </p:cNvSpPr>
            <p:nvPr/>
          </p:nvSpPr>
          <p:spPr bwMode="auto">
            <a:xfrm>
              <a:off x="275" y="1773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301088" name="Line 32"/>
            <p:cNvSpPr>
              <a:spLocks noChangeShapeType="1"/>
            </p:cNvSpPr>
            <p:nvPr/>
          </p:nvSpPr>
          <p:spPr bwMode="auto">
            <a:xfrm flipH="1">
              <a:off x="521" y="1920"/>
              <a:ext cx="145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89" name="Rectangle 33"/>
            <p:cNvSpPr>
              <a:spLocks noChangeArrowheads="1"/>
            </p:cNvSpPr>
            <p:nvPr/>
          </p:nvSpPr>
          <p:spPr bwMode="auto">
            <a:xfrm>
              <a:off x="2867" y="1773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301090" name="Line 34"/>
            <p:cNvSpPr>
              <a:spLocks noChangeShapeType="1"/>
            </p:cNvSpPr>
            <p:nvPr/>
          </p:nvSpPr>
          <p:spPr bwMode="auto">
            <a:xfrm flipH="1">
              <a:off x="3209" y="1920"/>
              <a:ext cx="102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097" name="Rectangle 41"/>
            <p:cNvSpPr>
              <a:spLocks noChangeArrowheads="1"/>
            </p:cNvSpPr>
            <p:nvPr/>
          </p:nvSpPr>
          <p:spPr bwMode="auto">
            <a:xfrm>
              <a:off x="4941" y="3261"/>
              <a:ext cx="27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301114" name="Line 58"/>
            <p:cNvSpPr>
              <a:spLocks noChangeShapeType="1"/>
            </p:cNvSpPr>
            <p:nvPr/>
          </p:nvSpPr>
          <p:spPr bwMode="auto">
            <a:xfrm>
              <a:off x="4176" y="1929"/>
              <a:ext cx="0" cy="185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01115" name="Rectangle 59"/>
            <p:cNvSpPr>
              <a:spLocks noChangeArrowheads="1"/>
            </p:cNvSpPr>
            <p:nvPr/>
          </p:nvSpPr>
          <p:spPr bwMode="auto">
            <a:xfrm>
              <a:off x="4029" y="3772"/>
              <a:ext cx="26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Q</a:t>
              </a:r>
              <a:r>
                <a:rPr lang="en-US" sz="1600" b="1" i="1" baseline="-25000"/>
                <a:t>2</a:t>
              </a:r>
            </a:p>
          </p:txBody>
        </p:sp>
        <p:sp>
          <p:nvSpPr>
            <p:cNvPr id="301118" name="Oval 62"/>
            <p:cNvSpPr>
              <a:spLocks noChangeArrowheads="1"/>
            </p:cNvSpPr>
            <p:nvPr/>
          </p:nvSpPr>
          <p:spPr bwMode="auto">
            <a:xfrm>
              <a:off x="4128" y="18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301136" name="Rectangle 80"/>
          <p:cNvSpPr>
            <a:spLocks noChangeArrowheads="1"/>
          </p:cNvSpPr>
          <p:nvPr/>
        </p:nvSpPr>
        <p:spPr bwMode="auto">
          <a:xfrm>
            <a:off x="4259263" y="1995488"/>
            <a:ext cx="801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</p:txBody>
      </p:sp>
      <p:sp>
        <p:nvSpPr>
          <p:cNvPr id="64" name="63 Rectángulo"/>
          <p:cNvSpPr/>
          <p:nvPr/>
        </p:nvSpPr>
        <p:spPr>
          <a:xfrm>
            <a:off x="138895" y="142716"/>
            <a:ext cx="87157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 smtClean="0"/>
              <a:t>3.2. La curva de oferta de la industria competitiva a largo plazo (Industria de coste creciente)</a:t>
            </a:r>
            <a:r>
              <a:rPr lang="en-US" sz="2000" dirty="0" smtClean="0"/>
              <a:t> </a:t>
            </a:r>
            <a:endParaRPr lang="es-ES" sz="2400" dirty="0"/>
          </a:p>
        </p:txBody>
      </p:sp>
      <p:sp>
        <p:nvSpPr>
          <p:cNvPr id="65" name="Rectangle 57"/>
          <p:cNvSpPr>
            <a:spLocks noChangeArrowheads="1"/>
          </p:cNvSpPr>
          <p:nvPr/>
        </p:nvSpPr>
        <p:spPr bwMode="auto">
          <a:xfrm>
            <a:off x="5997575" y="1335088"/>
            <a:ext cx="2860675" cy="9525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400" b="1"/>
              <a:t>A causa de la subida de los </a:t>
            </a:r>
          </a:p>
          <a:p>
            <a:pPr algn="ctr" eaLnBrk="0" hangingPunct="0"/>
            <a:r>
              <a:rPr lang="en-US" sz="1400" b="1"/>
              <a:t>precios de los factores, el</a:t>
            </a:r>
          </a:p>
          <a:p>
            <a:pPr algn="ctr" eaLnBrk="0" hangingPunct="0"/>
            <a:r>
              <a:rPr lang="en-US" sz="1400" b="1"/>
              <a:t>equilibrio a largo plazo alcanza </a:t>
            </a:r>
          </a:p>
          <a:p>
            <a:pPr algn="ctr" eaLnBrk="0" hangingPunct="0"/>
            <a:r>
              <a:rPr lang="en-US" sz="1400" b="1"/>
              <a:t>un precio más alto.</a:t>
            </a:r>
          </a:p>
        </p:txBody>
      </p:sp>
      <p:pic>
        <p:nvPicPr>
          <p:cNvPr id="66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6683828" y="547914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1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1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01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66068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6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0BC5C-2731-4081-89F5-ED6C5985121C}" type="slidenum">
              <a:rPr lang="es-ES"/>
              <a:pPr/>
              <a:t>43</a:t>
            </a:fld>
            <a:endParaRPr lang="es-ES"/>
          </a:p>
        </p:txBody>
      </p:sp>
      <p:sp>
        <p:nvSpPr>
          <p:cNvPr id="402434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2435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243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45626" y="2016889"/>
            <a:ext cx="7899722" cy="4525963"/>
          </a:xfrm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90000"/>
              </a:lnSpc>
              <a:spcBef>
                <a:spcPct val="70000"/>
              </a:spcBef>
            </a:pPr>
            <a:r>
              <a:rPr lang="en-US" sz="2800" dirty="0"/>
              <a:t>En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FF3300"/>
                </a:solidFill>
              </a:rPr>
              <a:t>industria</a:t>
            </a:r>
            <a:r>
              <a:rPr lang="en-US" sz="2800" dirty="0">
                <a:solidFill>
                  <a:srgbClr val="FF3300"/>
                </a:solidFill>
              </a:rPr>
              <a:t> de </a:t>
            </a:r>
            <a:r>
              <a:rPr lang="en-US" sz="2800" dirty="0" err="1">
                <a:solidFill>
                  <a:srgbClr val="FF3300"/>
                </a:solidFill>
              </a:rPr>
              <a:t>coste</a:t>
            </a:r>
            <a:r>
              <a:rPr lang="en-US" sz="2800" dirty="0">
                <a:solidFill>
                  <a:srgbClr val="FF3300"/>
                </a:solidFill>
              </a:rPr>
              <a:t> </a:t>
            </a:r>
            <a:r>
              <a:rPr lang="en-US" sz="2800" dirty="0" err="1">
                <a:solidFill>
                  <a:srgbClr val="FF3300"/>
                </a:solidFill>
              </a:rPr>
              <a:t>creciente</a:t>
            </a:r>
            <a:r>
              <a:rPr lang="en-US" sz="2800" dirty="0"/>
              <a:t>, la </a:t>
            </a:r>
            <a:r>
              <a:rPr lang="en-US" sz="2800" dirty="0" err="1"/>
              <a:t>curva</a:t>
            </a:r>
            <a:r>
              <a:rPr lang="en-US" sz="2800" dirty="0"/>
              <a:t> de </a:t>
            </a:r>
            <a:r>
              <a:rPr lang="en-US" sz="2800" dirty="0" err="1"/>
              <a:t>oferta</a:t>
            </a:r>
            <a:r>
              <a:rPr lang="en-US" sz="2800" dirty="0"/>
              <a:t> de la </a:t>
            </a:r>
            <a:r>
              <a:rPr lang="en-US" sz="2800" dirty="0" err="1"/>
              <a:t>industria</a:t>
            </a:r>
            <a:r>
              <a:rPr lang="en-US" sz="2800" dirty="0"/>
              <a:t> a largo </a:t>
            </a:r>
            <a:r>
              <a:rPr lang="en-US" sz="2800" dirty="0" err="1"/>
              <a:t>plazo</a:t>
            </a:r>
            <a:r>
              <a:rPr lang="en-US" sz="2800" dirty="0"/>
              <a:t> </a:t>
            </a:r>
            <a:r>
              <a:rPr lang="en-US" sz="2800" dirty="0" err="1"/>
              <a:t>tiene</a:t>
            </a:r>
            <a:r>
              <a:rPr lang="en-US" sz="2800" dirty="0"/>
              <a:t> </a:t>
            </a:r>
            <a:r>
              <a:rPr lang="en-US" sz="2800" dirty="0" err="1"/>
              <a:t>pendiente</a:t>
            </a:r>
            <a:r>
              <a:rPr lang="en-US" sz="2800" dirty="0"/>
              <a:t> </a:t>
            </a:r>
            <a:r>
              <a:rPr lang="en-US" sz="2800" dirty="0" err="1"/>
              <a:t>positiva</a:t>
            </a:r>
            <a:r>
              <a:rPr lang="en-US" sz="2800" dirty="0"/>
              <a:t>.</a:t>
            </a:r>
          </a:p>
          <a:p>
            <a:pPr algn="just">
              <a:lnSpc>
                <a:spcPct val="90000"/>
              </a:lnSpc>
              <a:spcBef>
                <a:spcPct val="35000"/>
              </a:spcBef>
            </a:pPr>
            <a:r>
              <a:rPr lang="en-US" sz="2800" dirty="0"/>
              <a:t>La </a:t>
            </a:r>
            <a:r>
              <a:rPr lang="en-US" sz="2800" dirty="0" err="1">
                <a:solidFill>
                  <a:srgbClr val="FF3300"/>
                </a:solidFill>
              </a:rPr>
              <a:t>elasticidad</a:t>
            </a:r>
            <a:r>
              <a:rPr lang="en-US" sz="2800" dirty="0">
                <a:solidFill>
                  <a:srgbClr val="FF3300"/>
                </a:solidFill>
              </a:rPr>
              <a:t> de la </a:t>
            </a:r>
            <a:r>
              <a:rPr lang="en-US" sz="2800" dirty="0" err="1">
                <a:solidFill>
                  <a:srgbClr val="FF3300"/>
                </a:solidFill>
              </a:rPr>
              <a:t>oferta</a:t>
            </a:r>
            <a:r>
              <a:rPr lang="en-US" sz="2800" dirty="0">
                <a:solidFill>
                  <a:srgbClr val="FF3300"/>
                </a:solidFill>
              </a:rPr>
              <a:t> a largo </a:t>
            </a:r>
            <a:r>
              <a:rPr lang="en-US" sz="2800" dirty="0" err="1">
                <a:solidFill>
                  <a:srgbClr val="FF3300"/>
                </a:solidFill>
              </a:rPr>
              <a:t>plazo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FF3300"/>
                </a:solidFill>
              </a:rPr>
              <a:t>positiva</a:t>
            </a:r>
            <a:r>
              <a:rPr lang="en-US" sz="2800" dirty="0"/>
              <a:t>. La </a:t>
            </a:r>
            <a:r>
              <a:rPr lang="en-US" sz="2800" dirty="0" err="1"/>
              <a:t>magnitud</a:t>
            </a:r>
            <a:r>
              <a:rPr lang="en-US" sz="2800" dirty="0"/>
              <a:t> de la </a:t>
            </a:r>
            <a:r>
              <a:rPr lang="en-US" sz="2800" dirty="0" err="1"/>
              <a:t>elasticidad</a:t>
            </a:r>
            <a:r>
              <a:rPr lang="en-US" sz="2800" dirty="0"/>
              <a:t> </a:t>
            </a:r>
            <a:r>
              <a:rPr lang="en-US" sz="2800" dirty="0" err="1"/>
              <a:t>depende</a:t>
            </a:r>
            <a:r>
              <a:rPr lang="en-US" sz="2800" dirty="0"/>
              <a:t> del </a:t>
            </a:r>
            <a:r>
              <a:rPr lang="en-US" sz="2800" dirty="0" err="1"/>
              <a:t>grado</a:t>
            </a:r>
            <a:r>
              <a:rPr lang="en-US" sz="2800" dirty="0"/>
              <a:t> en </a:t>
            </a:r>
            <a:r>
              <a:rPr lang="en-US" sz="2800" dirty="0" err="1"/>
              <a:t>que</a:t>
            </a:r>
            <a:r>
              <a:rPr lang="en-US" sz="2800" dirty="0"/>
              <a:t> </a:t>
            </a:r>
            <a:r>
              <a:rPr lang="en-US" sz="2800" dirty="0" err="1"/>
              <a:t>aumenten</a:t>
            </a:r>
            <a:r>
              <a:rPr lang="en-US" sz="2800" dirty="0"/>
              <a:t> los </a:t>
            </a:r>
            <a:r>
              <a:rPr lang="en-US" sz="2800" dirty="0" err="1"/>
              <a:t>costes</a:t>
            </a:r>
            <a:r>
              <a:rPr lang="en-US" sz="2800" dirty="0"/>
              <a:t> de los </a:t>
            </a:r>
            <a:r>
              <a:rPr lang="en-US" sz="2800" dirty="0" err="1"/>
              <a:t>factores</a:t>
            </a:r>
            <a:r>
              <a:rPr lang="en-US" sz="2800" dirty="0"/>
              <a:t>. La </a:t>
            </a:r>
            <a:r>
              <a:rPr lang="en-US" sz="2800" dirty="0" err="1"/>
              <a:t>oferta</a:t>
            </a:r>
            <a:r>
              <a:rPr lang="en-US" sz="2800" dirty="0"/>
              <a:t> a largo </a:t>
            </a:r>
            <a:r>
              <a:rPr lang="en-US" sz="2800" dirty="0" err="1"/>
              <a:t>plazo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/>
              <a:t>más</a:t>
            </a:r>
            <a:r>
              <a:rPr lang="en-US" sz="2800" dirty="0"/>
              <a:t> </a:t>
            </a:r>
            <a:r>
              <a:rPr lang="en-US" sz="2800" dirty="0" err="1"/>
              <a:t>elástica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la </a:t>
            </a:r>
            <a:r>
              <a:rPr lang="en-US" sz="2800" dirty="0" err="1"/>
              <a:t>oferta</a:t>
            </a:r>
            <a:r>
              <a:rPr lang="en-US" sz="2800" dirty="0"/>
              <a:t> a </a:t>
            </a:r>
            <a:r>
              <a:rPr lang="en-US" sz="2800" dirty="0" err="1"/>
              <a:t>corto</a:t>
            </a:r>
            <a:r>
              <a:rPr lang="en-US" sz="2800" dirty="0"/>
              <a:t> </a:t>
            </a:r>
            <a:r>
              <a:rPr lang="en-US" sz="2800" dirty="0" err="1"/>
              <a:t>plazo</a:t>
            </a:r>
            <a:r>
              <a:rPr lang="en-US" sz="2800" dirty="0"/>
              <a:t>.</a:t>
            </a:r>
          </a:p>
        </p:txBody>
      </p:sp>
      <p:sp>
        <p:nvSpPr>
          <p:cNvPr id="8" name="7 Rectángulo"/>
          <p:cNvSpPr/>
          <p:nvPr/>
        </p:nvSpPr>
        <p:spPr>
          <a:xfrm>
            <a:off x="138895" y="142716"/>
            <a:ext cx="871573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200" dirty="0" smtClean="0"/>
              <a:t>3.2. La curva de oferta de la industria competitiva a largo plazo</a:t>
            </a:r>
          </a:p>
          <a:p>
            <a:pPr algn="ctr"/>
            <a:r>
              <a:rPr lang="es-ES" sz="3200" dirty="0" smtClean="0"/>
              <a:t> (Industria de coste creciente)</a:t>
            </a:r>
            <a:r>
              <a:rPr lang="en-US" sz="2800" dirty="0" smtClean="0"/>
              <a:t> </a:t>
            </a:r>
            <a:endParaRPr lang="es-ES" sz="3200" dirty="0"/>
          </a:p>
        </p:txBody>
      </p:sp>
    </p:spTree>
  </p:cSld>
  <p:clrMapOvr>
    <a:masterClrMapping/>
  </p:clrMapOvr>
  <p:transition>
    <p:zoom dir="in"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92" name="Line 48"/>
          <p:cNvSpPr>
            <a:spLocks noChangeShapeType="1"/>
          </p:cNvSpPr>
          <p:nvPr/>
        </p:nvSpPr>
        <p:spPr bwMode="auto">
          <a:xfrm>
            <a:off x="5348288" y="3671888"/>
            <a:ext cx="3021012" cy="11922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88" name="Line 44"/>
          <p:cNvSpPr>
            <a:spLocks noChangeShapeType="1"/>
          </p:cNvSpPr>
          <p:nvPr/>
        </p:nvSpPr>
        <p:spPr bwMode="auto">
          <a:xfrm flipV="1">
            <a:off x="6351588" y="2566988"/>
            <a:ext cx="1500187" cy="2716212"/>
          </a:xfrm>
          <a:prstGeom prst="line">
            <a:avLst/>
          </a:prstGeom>
          <a:noFill/>
          <a:ln w="50800">
            <a:solidFill>
              <a:srgbClr val="996600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89" name="Rectangle 45"/>
          <p:cNvSpPr>
            <a:spLocks noChangeArrowheads="1"/>
          </p:cNvSpPr>
          <p:nvPr/>
        </p:nvSpPr>
        <p:spPr bwMode="auto">
          <a:xfrm>
            <a:off x="7615238" y="2205038"/>
            <a:ext cx="41751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S</a:t>
            </a:r>
            <a:r>
              <a:rPr lang="en-US" b="1" i="1" baseline="-25000"/>
              <a:t>2</a:t>
            </a:r>
          </a:p>
        </p:txBody>
      </p:sp>
      <p:sp>
        <p:nvSpPr>
          <p:cNvPr id="313390" name="Oval 46"/>
          <p:cNvSpPr>
            <a:spLocks noChangeArrowheads="1"/>
          </p:cNvSpPr>
          <p:nvPr/>
        </p:nvSpPr>
        <p:spPr bwMode="auto">
          <a:xfrm>
            <a:off x="6858000" y="41910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91" name="Rectangle 47"/>
          <p:cNvSpPr>
            <a:spLocks noChangeArrowheads="1"/>
          </p:cNvSpPr>
          <p:nvPr/>
        </p:nvSpPr>
        <p:spPr bwMode="auto">
          <a:xfrm>
            <a:off x="7005638" y="3881438"/>
            <a:ext cx="3460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B</a:t>
            </a:r>
          </a:p>
        </p:txBody>
      </p:sp>
      <p:sp>
        <p:nvSpPr>
          <p:cNvPr id="313393" name="Rectangle 49"/>
          <p:cNvSpPr>
            <a:spLocks noChangeArrowheads="1"/>
          </p:cNvSpPr>
          <p:nvPr/>
        </p:nvSpPr>
        <p:spPr bwMode="auto">
          <a:xfrm>
            <a:off x="8208963" y="4379913"/>
            <a:ext cx="427037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S</a:t>
            </a:r>
            <a:r>
              <a:rPr lang="en-US" b="1" i="1" baseline="-25000"/>
              <a:t>L</a:t>
            </a:r>
          </a:p>
        </p:txBody>
      </p:sp>
      <p:sp>
        <p:nvSpPr>
          <p:cNvPr id="313394" name="Line 50"/>
          <p:cNvSpPr>
            <a:spLocks noChangeShapeType="1"/>
          </p:cNvSpPr>
          <p:nvPr/>
        </p:nvSpPr>
        <p:spPr bwMode="auto">
          <a:xfrm flipH="1">
            <a:off x="5094288" y="4267200"/>
            <a:ext cx="175736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95" name="Rectangle 51"/>
          <p:cNvSpPr>
            <a:spLocks noChangeArrowheads="1"/>
          </p:cNvSpPr>
          <p:nvPr/>
        </p:nvSpPr>
        <p:spPr bwMode="auto">
          <a:xfrm>
            <a:off x="4551363" y="4186238"/>
            <a:ext cx="41751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P</a:t>
            </a:r>
            <a:r>
              <a:rPr lang="en-US" b="1" i="1" baseline="-25000"/>
              <a:t>3</a:t>
            </a:r>
          </a:p>
        </p:txBody>
      </p:sp>
      <p:sp>
        <p:nvSpPr>
          <p:cNvPr id="313396" name="Line 52"/>
          <p:cNvSpPr>
            <a:spLocks noChangeShapeType="1"/>
          </p:cNvSpPr>
          <p:nvPr/>
        </p:nvSpPr>
        <p:spPr bwMode="auto">
          <a:xfrm>
            <a:off x="6934200" y="4281488"/>
            <a:ext cx="0" cy="17256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97" name="Rectangle 53"/>
          <p:cNvSpPr>
            <a:spLocks noChangeArrowheads="1"/>
          </p:cNvSpPr>
          <p:nvPr/>
        </p:nvSpPr>
        <p:spPr bwMode="auto">
          <a:xfrm>
            <a:off x="6700838" y="5969000"/>
            <a:ext cx="417512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Q</a:t>
            </a:r>
            <a:r>
              <a:rPr lang="en-US" sz="1600" b="1" i="1" baseline="-25000"/>
              <a:t>3</a:t>
            </a:r>
          </a:p>
        </p:txBody>
      </p:sp>
      <p:sp>
        <p:nvSpPr>
          <p:cNvPr id="313398" name="Freeform 54"/>
          <p:cNvSpPr>
            <a:spLocks/>
          </p:cNvSpPr>
          <p:nvPr/>
        </p:nvSpPr>
        <p:spPr bwMode="auto">
          <a:xfrm>
            <a:off x="1905000" y="3121025"/>
            <a:ext cx="1450975" cy="1793875"/>
          </a:xfrm>
          <a:custGeom>
            <a:avLst/>
            <a:gdLst/>
            <a:ahLst/>
            <a:cxnLst>
              <a:cxn ang="0">
                <a:pos x="0" y="1129"/>
              </a:cxn>
              <a:cxn ang="0">
                <a:pos x="68" y="1084"/>
              </a:cxn>
              <a:cxn ang="0">
                <a:pos x="132" y="1045"/>
              </a:cxn>
              <a:cxn ang="0">
                <a:pos x="196" y="1000"/>
              </a:cxn>
              <a:cxn ang="0">
                <a:pos x="264" y="946"/>
              </a:cxn>
              <a:cxn ang="0">
                <a:pos x="338" y="881"/>
              </a:cxn>
              <a:cxn ang="0">
                <a:pos x="416" y="807"/>
              </a:cxn>
              <a:cxn ang="0">
                <a:pos x="494" y="733"/>
              </a:cxn>
              <a:cxn ang="0">
                <a:pos x="561" y="654"/>
              </a:cxn>
              <a:cxn ang="0">
                <a:pos x="619" y="574"/>
              </a:cxn>
              <a:cxn ang="0">
                <a:pos x="673" y="495"/>
              </a:cxn>
              <a:cxn ang="0">
                <a:pos x="724" y="411"/>
              </a:cxn>
              <a:cxn ang="0">
                <a:pos x="768" y="327"/>
              </a:cxn>
              <a:cxn ang="0">
                <a:pos x="812" y="238"/>
              </a:cxn>
              <a:cxn ang="0">
                <a:pos x="852" y="149"/>
              </a:cxn>
              <a:cxn ang="0">
                <a:pos x="886" y="64"/>
              </a:cxn>
              <a:cxn ang="0">
                <a:pos x="899" y="30"/>
              </a:cxn>
              <a:cxn ang="0">
                <a:pos x="913" y="0"/>
              </a:cxn>
            </a:cxnLst>
            <a:rect l="0" t="0" r="r" b="b"/>
            <a:pathLst>
              <a:path w="914" h="1130">
                <a:moveTo>
                  <a:pt x="0" y="1129"/>
                </a:moveTo>
                <a:lnTo>
                  <a:pt x="68" y="1084"/>
                </a:lnTo>
                <a:lnTo>
                  <a:pt x="132" y="1045"/>
                </a:lnTo>
                <a:lnTo>
                  <a:pt x="196" y="1000"/>
                </a:lnTo>
                <a:lnTo>
                  <a:pt x="264" y="946"/>
                </a:lnTo>
                <a:lnTo>
                  <a:pt x="338" y="881"/>
                </a:lnTo>
                <a:lnTo>
                  <a:pt x="416" y="807"/>
                </a:lnTo>
                <a:lnTo>
                  <a:pt x="494" y="733"/>
                </a:lnTo>
                <a:lnTo>
                  <a:pt x="561" y="654"/>
                </a:lnTo>
                <a:lnTo>
                  <a:pt x="619" y="574"/>
                </a:lnTo>
                <a:lnTo>
                  <a:pt x="673" y="495"/>
                </a:lnTo>
                <a:lnTo>
                  <a:pt x="724" y="411"/>
                </a:lnTo>
                <a:lnTo>
                  <a:pt x="768" y="327"/>
                </a:lnTo>
                <a:lnTo>
                  <a:pt x="812" y="238"/>
                </a:lnTo>
                <a:lnTo>
                  <a:pt x="852" y="149"/>
                </a:lnTo>
                <a:lnTo>
                  <a:pt x="886" y="64"/>
                </a:lnTo>
                <a:lnTo>
                  <a:pt x="899" y="30"/>
                </a:lnTo>
                <a:lnTo>
                  <a:pt x="913" y="0"/>
                </a:lnTo>
              </a:path>
            </a:pathLst>
          </a:custGeom>
          <a:noFill/>
          <a:ln w="50800" cap="rnd" cmpd="sng">
            <a:solidFill>
              <a:srgbClr val="9966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313399" name="Freeform 55"/>
          <p:cNvSpPr>
            <a:spLocks/>
          </p:cNvSpPr>
          <p:nvPr/>
        </p:nvSpPr>
        <p:spPr bwMode="auto">
          <a:xfrm>
            <a:off x="1143000" y="3506788"/>
            <a:ext cx="2825750" cy="769937"/>
          </a:xfrm>
          <a:custGeom>
            <a:avLst/>
            <a:gdLst/>
            <a:ahLst/>
            <a:cxnLst>
              <a:cxn ang="0">
                <a:pos x="0" y="5"/>
              </a:cxn>
              <a:cxn ang="0">
                <a:pos x="24" y="26"/>
              </a:cxn>
              <a:cxn ang="0">
                <a:pos x="56" y="61"/>
              </a:cxn>
              <a:cxn ang="0">
                <a:pos x="92" y="100"/>
              </a:cxn>
              <a:cxn ang="0">
                <a:pos x="136" y="143"/>
              </a:cxn>
              <a:cxn ang="0">
                <a:pos x="180" y="190"/>
              </a:cxn>
              <a:cxn ang="0">
                <a:pos x="232" y="233"/>
              </a:cxn>
              <a:cxn ang="0">
                <a:pos x="284" y="272"/>
              </a:cxn>
              <a:cxn ang="0">
                <a:pos x="336" y="307"/>
              </a:cxn>
              <a:cxn ang="0">
                <a:pos x="392" y="337"/>
              </a:cxn>
              <a:cxn ang="0">
                <a:pos x="456" y="367"/>
              </a:cxn>
              <a:cxn ang="0">
                <a:pos x="587" y="423"/>
              </a:cxn>
              <a:cxn ang="0">
                <a:pos x="655" y="449"/>
              </a:cxn>
              <a:cxn ang="0">
                <a:pos x="727" y="466"/>
              </a:cxn>
              <a:cxn ang="0">
                <a:pos x="795" y="479"/>
              </a:cxn>
              <a:cxn ang="0">
                <a:pos x="863" y="484"/>
              </a:cxn>
              <a:cxn ang="0">
                <a:pos x="931" y="484"/>
              </a:cxn>
              <a:cxn ang="0">
                <a:pos x="999" y="471"/>
              </a:cxn>
              <a:cxn ang="0">
                <a:pos x="1067" y="458"/>
              </a:cxn>
              <a:cxn ang="0">
                <a:pos x="1135" y="436"/>
              </a:cxn>
              <a:cxn ang="0">
                <a:pos x="1267" y="384"/>
              </a:cxn>
              <a:cxn ang="0">
                <a:pos x="1327" y="354"/>
              </a:cxn>
              <a:cxn ang="0">
                <a:pos x="1387" y="324"/>
              </a:cxn>
              <a:cxn ang="0">
                <a:pos x="1443" y="290"/>
              </a:cxn>
              <a:cxn ang="0">
                <a:pos x="1499" y="246"/>
              </a:cxn>
              <a:cxn ang="0">
                <a:pos x="1607" y="156"/>
              </a:cxn>
              <a:cxn ang="0">
                <a:pos x="1659" y="108"/>
              </a:cxn>
              <a:cxn ang="0">
                <a:pos x="1703" y="65"/>
              </a:cxn>
              <a:cxn ang="0">
                <a:pos x="1743" y="31"/>
              </a:cxn>
              <a:cxn ang="0">
                <a:pos x="1779" y="0"/>
              </a:cxn>
            </a:cxnLst>
            <a:rect l="0" t="0" r="r" b="b"/>
            <a:pathLst>
              <a:path w="1780" h="485">
                <a:moveTo>
                  <a:pt x="0" y="5"/>
                </a:moveTo>
                <a:lnTo>
                  <a:pt x="24" y="26"/>
                </a:lnTo>
                <a:lnTo>
                  <a:pt x="56" y="61"/>
                </a:lnTo>
                <a:lnTo>
                  <a:pt x="92" y="100"/>
                </a:lnTo>
                <a:lnTo>
                  <a:pt x="136" y="143"/>
                </a:lnTo>
                <a:lnTo>
                  <a:pt x="180" y="190"/>
                </a:lnTo>
                <a:lnTo>
                  <a:pt x="232" y="233"/>
                </a:lnTo>
                <a:lnTo>
                  <a:pt x="284" y="272"/>
                </a:lnTo>
                <a:lnTo>
                  <a:pt x="336" y="307"/>
                </a:lnTo>
                <a:lnTo>
                  <a:pt x="392" y="337"/>
                </a:lnTo>
                <a:lnTo>
                  <a:pt x="456" y="367"/>
                </a:lnTo>
                <a:lnTo>
                  <a:pt x="587" y="423"/>
                </a:lnTo>
                <a:lnTo>
                  <a:pt x="655" y="449"/>
                </a:lnTo>
                <a:lnTo>
                  <a:pt x="727" y="466"/>
                </a:lnTo>
                <a:lnTo>
                  <a:pt x="795" y="479"/>
                </a:lnTo>
                <a:lnTo>
                  <a:pt x="863" y="484"/>
                </a:lnTo>
                <a:lnTo>
                  <a:pt x="931" y="484"/>
                </a:lnTo>
                <a:lnTo>
                  <a:pt x="999" y="471"/>
                </a:lnTo>
                <a:lnTo>
                  <a:pt x="1067" y="458"/>
                </a:lnTo>
                <a:lnTo>
                  <a:pt x="1135" y="436"/>
                </a:lnTo>
                <a:lnTo>
                  <a:pt x="1267" y="384"/>
                </a:lnTo>
                <a:lnTo>
                  <a:pt x="1327" y="354"/>
                </a:lnTo>
                <a:lnTo>
                  <a:pt x="1387" y="324"/>
                </a:lnTo>
                <a:lnTo>
                  <a:pt x="1443" y="290"/>
                </a:lnTo>
                <a:lnTo>
                  <a:pt x="1499" y="246"/>
                </a:lnTo>
                <a:lnTo>
                  <a:pt x="1607" y="156"/>
                </a:lnTo>
                <a:lnTo>
                  <a:pt x="1659" y="108"/>
                </a:lnTo>
                <a:lnTo>
                  <a:pt x="1703" y="65"/>
                </a:lnTo>
                <a:lnTo>
                  <a:pt x="1743" y="31"/>
                </a:lnTo>
                <a:lnTo>
                  <a:pt x="1779" y="0"/>
                </a:lnTo>
              </a:path>
            </a:pathLst>
          </a:custGeom>
          <a:noFill/>
          <a:ln w="50800" cap="rnd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s-ES"/>
          </a:p>
        </p:txBody>
      </p:sp>
      <p:sp>
        <p:nvSpPr>
          <p:cNvPr id="313400" name="Rectangle 56"/>
          <p:cNvSpPr>
            <a:spLocks noChangeArrowheads="1"/>
          </p:cNvSpPr>
          <p:nvPr/>
        </p:nvSpPr>
        <p:spPr bwMode="auto">
          <a:xfrm>
            <a:off x="3081338" y="2833688"/>
            <a:ext cx="574675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CM</a:t>
            </a:r>
            <a:r>
              <a:rPr lang="en-US" sz="1600" b="1" i="1" baseline="-25000"/>
              <a:t>2</a:t>
            </a:r>
          </a:p>
        </p:txBody>
      </p:sp>
      <p:sp>
        <p:nvSpPr>
          <p:cNvPr id="313402" name="Rectangle 58"/>
          <p:cNvSpPr>
            <a:spLocks noChangeArrowheads="1"/>
          </p:cNvSpPr>
          <p:nvPr/>
        </p:nvSpPr>
        <p:spPr bwMode="auto">
          <a:xfrm>
            <a:off x="436563" y="4110038"/>
            <a:ext cx="41751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P</a:t>
            </a:r>
            <a:r>
              <a:rPr lang="en-US" b="1" i="1" baseline="-25000"/>
              <a:t>3</a:t>
            </a:r>
          </a:p>
        </p:txBody>
      </p:sp>
      <p:sp>
        <p:nvSpPr>
          <p:cNvPr id="313403" name="Line 59"/>
          <p:cNvSpPr>
            <a:spLocks noChangeShapeType="1"/>
          </p:cNvSpPr>
          <p:nvPr/>
        </p:nvSpPr>
        <p:spPr bwMode="auto">
          <a:xfrm>
            <a:off x="852488" y="4267200"/>
            <a:ext cx="33258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404" name="Rectangle 60"/>
          <p:cNvSpPr>
            <a:spLocks noChangeArrowheads="1"/>
          </p:cNvSpPr>
          <p:nvPr/>
        </p:nvSpPr>
        <p:spPr bwMode="auto">
          <a:xfrm>
            <a:off x="3729038" y="3500438"/>
            <a:ext cx="6873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eaLnBrk="0" hangingPunct="0"/>
            <a:r>
              <a:rPr lang="en-US" sz="1600" b="1" i="1"/>
              <a:t>CMe</a:t>
            </a:r>
            <a:r>
              <a:rPr lang="en-US" sz="1600" b="1" i="1" baseline="-25000"/>
              <a:t>2</a:t>
            </a:r>
          </a:p>
        </p:txBody>
      </p:sp>
      <p:sp>
        <p:nvSpPr>
          <p:cNvPr id="313405" name="Rectangle 61"/>
          <p:cNvSpPr>
            <a:spLocks noChangeArrowheads="1"/>
          </p:cNvSpPr>
          <p:nvPr/>
        </p:nvSpPr>
        <p:spPr bwMode="auto">
          <a:xfrm>
            <a:off x="6353175" y="1239838"/>
            <a:ext cx="2790825" cy="9525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400" b="1"/>
              <a:t>A causa de que los precios de </a:t>
            </a:r>
          </a:p>
          <a:p>
            <a:pPr algn="ctr" eaLnBrk="0" hangingPunct="0"/>
            <a:r>
              <a:rPr lang="en-US" sz="1400" b="1"/>
              <a:t>los factores bajan, el equilibrio</a:t>
            </a:r>
          </a:p>
          <a:p>
            <a:pPr algn="ctr" eaLnBrk="0" hangingPunct="0"/>
            <a:r>
              <a:rPr lang="en-US" sz="1400" b="1"/>
              <a:t>a largo plazo alcanza un</a:t>
            </a:r>
          </a:p>
          <a:p>
            <a:pPr algn="ctr" eaLnBrk="0" hangingPunct="0"/>
            <a:r>
              <a:rPr lang="en-US" sz="1400" b="1"/>
              <a:t>precio más alto.</a:t>
            </a:r>
          </a:p>
        </p:txBody>
      </p:sp>
      <p:sp>
        <p:nvSpPr>
          <p:cNvPr id="31334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4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52" name="Line 8"/>
          <p:cNvSpPr>
            <a:spLocks noChangeShapeType="1"/>
          </p:cNvSpPr>
          <p:nvPr/>
        </p:nvSpPr>
        <p:spPr bwMode="auto">
          <a:xfrm>
            <a:off x="8382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53" name="Line 9"/>
          <p:cNvSpPr>
            <a:spLocks noChangeShapeType="1"/>
          </p:cNvSpPr>
          <p:nvPr/>
        </p:nvSpPr>
        <p:spPr bwMode="auto">
          <a:xfrm>
            <a:off x="5105400" y="2071688"/>
            <a:ext cx="0" cy="3935412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54" name="Line 10"/>
          <p:cNvSpPr>
            <a:spLocks noChangeShapeType="1"/>
          </p:cNvSpPr>
          <p:nvPr/>
        </p:nvSpPr>
        <p:spPr bwMode="auto">
          <a:xfrm>
            <a:off x="833438" y="600075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55" name="Line 11"/>
          <p:cNvSpPr>
            <a:spLocks noChangeShapeType="1"/>
          </p:cNvSpPr>
          <p:nvPr/>
        </p:nvSpPr>
        <p:spPr bwMode="auto">
          <a:xfrm>
            <a:off x="5100638" y="6000750"/>
            <a:ext cx="39354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13356" name="Rectangle 12"/>
          <p:cNvSpPr>
            <a:spLocks noChangeArrowheads="1"/>
          </p:cNvSpPr>
          <p:nvPr/>
        </p:nvSpPr>
        <p:spPr bwMode="auto">
          <a:xfrm>
            <a:off x="3652838" y="5976938"/>
            <a:ext cx="1296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  <a:endParaRPr lang="en-US" sz="1400" b="1"/>
          </a:p>
        </p:txBody>
      </p:sp>
      <p:sp>
        <p:nvSpPr>
          <p:cNvPr id="313357" name="Rectangle 13"/>
          <p:cNvSpPr>
            <a:spLocks noChangeArrowheads="1"/>
          </p:cNvSpPr>
          <p:nvPr/>
        </p:nvSpPr>
        <p:spPr bwMode="auto">
          <a:xfrm>
            <a:off x="7847013" y="5957888"/>
            <a:ext cx="12969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Producción</a:t>
            </a:r>
          </a:p>
        </p:txBody>
      </p:sp>
      <p:sp>
        <p:nvSpPr>
          <p:cNvPr id="313359" name="Rectangle 15"/>
          <p:cNvSpPr>
            <a:spLocks noChangeArrowheads="1"/>
          </p:cNvSpPr>
          <p:nvPr/>
        </p:nvSpPr>
        <p:spPr bwMode="auto">
          <a:xfrm>
            <a:off x="106363" y="1824038"/>
            <a:ext cx="801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</p:txBody>
      </p:sp>
      <p:grpSp>
        <p:nvGrpSpPr>
          <p:cNvPr id="313417" name="Group 73"/>
          <p:cNvGrpSpPr>
            <a:grpSpLocks/>
          </p:cNvGrpSpPr>
          <p:nvPr/>
        </p:nvGrpSpPr>
        <p:grpSpPr bwMode="auto">
          <a:xfrm>
            <a:off x="436563" y="2205038"/>
            <a:ext cx="6681787" cy="4097337"/>
            <a:chOff x="275" y="1389"/>
            <a:chExt cx="4209" cy="2581"/>
          </a:xfrm>
        </p:grpSpPr>
        <p:sp>
          <p:nvSpPr>
            <p:cNvPr id="313360" name="Rectangle 16"/>
            <p:cNvSpPr>
              <a:spLocks noChangeArrowheads="1"/>
            </p:cNvSpPr>
            <p:nvPr/>
          </p:nvSpPr>
          <p:spPr bwMode="auto">
            <a:xfrm>
              <a:off x="275" y="2301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13361" name="Freeform 17"/>
            <p:cNvSpPr>
              <a:spLocks/>
            </p:cNvSpPr>
            <p:nvPr/>
          </p:nvSpPr>
          <p:spPr bwMode="auto">
            <a:xfrm>
              <a:off x="720" y="2012"/>
              <a:ext cx="1780" cy="48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24" y="28"/>
                </a:cxn>
                <a:cxn ang="0">
                  <a:pos x="56" y="64"/>
                </a:cxn>
                <a:cxn ang="0">
                  <a:pos x="92" y="104"/>
                </a:cxn>
                <a:cxn ang="0">
                  <a:pos x="136" y="144"/>
                </a:cxn>
                <a:cxn ang="0">
                  <a:pos x="180" y="192"/>
                </a:cxn>
                <a:cxn ang="0">
                  <a:pos x="232" y="236"/>
                </a:cxn>
                <a:cxn ang="0">
                  <a:pos x="284" y="276"/>
                </a:cxn>
                <a:cxn ang="0">
                  <a:pos x="336" y="308"/>
                </a:cxn>
                <a:cxn ang="0">
                  <a:pos x="392" y="340"/>
                </a:cxn>
                <a:cxn ang="0">
                  <a:pos x="456" y="368"/>
                </a:cxn>
                <a:cxn ang="0">
                  <a:pos x="587" y="424"/>
                </a:cxn>
                <a:cxn ang="0">
                  <a:pos x="655" y="448"/>
                </a:cxn>
                <a:cxn ang="0">
                  <a:pos x="727" y="468"/>
                </a:cxn>
                <a:cxn ang="0">
                  <a:pos x="795" y="480"/>
                </a:cxn>
                <a:cxn ang="0">
                  <a:pos x="863" y="484"/>
                </a:cxn>
                <a:cxn ang="0">
                  <a:pos x="931" y="480"/>
                </a:cxn>
                <a:cxn ang="0">
                  <a:pos x="999" y="472"/>
                </a:cxn>
                <a:cxn ang="0">
                  <a:pos x="1067" y="456"/>
                </a:cxn>
                <a:cxn ang="0">
                  <a:pos x="1135" y="436"/>
                </a:cxn>
                <a:cxn ang="0">
                  <a:pos x="1267" y="384"/>
                </a:cxn>
                <a:cxn ang="0">
                  <a:pos x="1327" y="356"/>
                </a:cxn>
                <a:cxn ang="0">
                  <a:pos x="1387" y="324"/>
                </a:cxn>
                <a:cxn ang="0">
                  <a:pos x="1443" y="292"/>
                </a:cxn>
                <a:cxn ang="0">
                  <a:pos x="1499" y="248"/>
                </a:cxn>
                <a:cxn ang="0">
                  <a:pos x="1555" y="204"/>
                </a:cxn>
                <a:cxn ang="0">
                  <a:pos x="1607" y="156"/>
                </a:cxn>
                <a:cxn ang="0">
                  <a:pos x="1659" y="112"/>
                </a:cxn>
                <a:cxn ang="0">
                  <a:pos x="1703" y="68"/>
                </a:cxn>
                <a:cxn ang="0">
                  <a:pos x="1743" y="32"/>
                </a:cxn>
                <a:cxn ang="0">
                  <a:pos x="1779" y="0"/>
                </a:cxn>
              </a:cxnLst>
              <a:rect l="0" t="0" r="r" b="b"/>
              <a:pathLst>
                <a:path w="1780" h="485">
                  <a:moveTo>
                    <a:pt x="0" y="4"/>
                  </a:moveTo>
                  <a:lnTo>
                    <a:pt x="24" y="28"/>
                  </a:lnTo>
                  <a:lnTo>
                    <a:pt x="56" y="64"/>
                  </a:lnTo>
                  <a:lnTo>
                    <a:pt x="92" y="104"/>
                  </a:lnTo>
                  <a:lnTo>
                    <a:pt x="136" y="144"/>
                  </a:lnTo>
                  <a:lnTo>
                    <a:pt x="180" y="192"/>
                  </a:lnTo>
                  <a:lnTo>
                    <a:pt x="232" y="236"/>
                  </a:lnTo>
                  <a:lnTo>
                    <a:pt x="284" y="276"/>
                  </a:lnTo>
                  <a:lnTo>
                    <a:pt x="336" y="308"/>
                  </a:lnTo>
                  <a:lnTo>
                    <a:pt x="392" y="340"/>
                  </a:lnTo>
                  <a:lnTo>
                    <a:pt x="456" y="368"/>
                  </a:lnTo>
                  <a:lnTo>
                    <a:pt x="587" y="424"/>
                  </a:lnTo>
                  <a:lnTo>
                    <a:pt x="655" y="448"/>
                  </a:lnTo>
                  <a:lnTo>
                    <a:pt x="727" y="468"/>
                  </a:lnTo>
                  <a:lnTo>
                    <a:pt x="795" y="480"/>
                  </a:lnTo>
                  <a:lnTo>
                    <a:pt x="863" y="484"/>
                  </a:lnTo>
                  <a:lnTo>
                    <a:pt x="931" y="480"/>
                  </a:lnTo>
                  <a:lnTo>
                    <a:pt x="999" y="472"/>
                  </a:lnTo>
                  <a:lnTo>
                    <a:pt x="1067" y="456"/>
                  </a:lnTo>
                  <a:lnTo>
                    <a:pt x="1135" y="436"/>
                  </a:lnTo>
                  <a:lnTo>
                    <a:pt x="1267" y="384"/>
                  </a:lnTo>
                  <a:lnTo>
                    <a:pt x="1327" y="356"/>
                  </a:lnTo>
                  <a:lnTo>
                    <a:pt x="1387" y="324"/>
                  </a:lnTo>
                  <a:lnTo>
                    <a:pt x="1443" y="292"/>
                  </a:lnTo>
                  <a:lnTo>
                    <a:pt x="1499" y="248"/>
                  </a:lnTo>
                  <a:lnTo>
                    <a:pt x="1555" y="204"/>
                  </a:lnTo>
                  <a:lnTo>
                    <a:pt x="1607" y="156"/>
                  </a:lnTo>
                  <a:lnTo>
                    <a:pt x="1659" y="112"/>
                  </a:lnTo>
                  <a:lnTo>
                    <a:pt x="1703" y="68"/>
                  </a:lnTo>
                  <a:lnTo>
                    <a:pt x="1743" y="32"/>
                  </a:lnTo>
                  <a:lnTo>
                    <a:pt x="1779" y="0"/>
                  </a:lnTo>
                </a:path>
              </a:pathLst>
            </a:custGeom>
            <a:noFill/>
            <a:ln w="50800" cap="rnd" cmpd="sng">
              <a:solidFill>
                <a:srgbClr val="0033C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313362" name="Freeform 18"/>
            <p:cNvSpPr>
              <a:spLocks/>
            </p:cNvSpPr>
            <p:nvPr/>
          </p:nvSpPr>
          <p:spPr bwMode="auto">
            <a:xfrm>
              <a:off x="1055" y="1871"/>
              <a:ext cx="915" cy="1129"/>
            </a:xfrm>
            <a:custGeom>
              <a:avLst/>
              <a:gdLst/>
              <a:ahLst/>
              <a:cxnLst>
                <a:cxn ang="0">
                  <a:pos x="0" y="1128"/>
                </a:cxn>
                <a:cxn ang="0">
                  <a:pos x="70" y="1085"/>
                </a:cxn>
                <a:cxn ang="0">
                  <a:pos x="133" y="1042"/>
                </a:cxn>
                <a:cxn ang="0">
                  <a:pos x="196" y="998"/>
                </a:cxn>
                <a:cxn ang="0">
                  <a:pos x="265" y="941"/>
                </a:cxn>
                <a:cxn ang="0">
                  <a:pos x="341" y="878"/>
                </a:cxn>
                <a:cxn ang="0">
                  <a:pos x="416" y="807"/>
                </a:cxn>
                <a:cxn ang="0">
                  <a:pos x="492" y="730"/>
                </a:cxn>
                <a:cxn ang="0">
                  <a:pos x="561" y="653"/>
                </a:cxn>
                <a:cxn ang="0">
                  <a:pos x="621" y="576"/>
                </a:cxn>
                <a:cxn ang="0">
                  <a:pos x="675" y="495"/>
                </a:cxn>
                <a:cxn ang="0">
                  <a:pos x="725" y="408"/>
                </a:cxn>
                <a:cxn ang="0">
                  <a:pos x="769" y="327"/>
                </a:cxn>
                <a:cxn ang="0">
                  <a:pos x="813" y="240"/>
                </a:cxn>
                <a:cxn ang="0">
                  <a:pos x="851" y="149"/>
                </a:cxn>
                <a:cxn ang="0">
                  <a:pos x="870" y="106"/>
                </a:cxn>
                <a:cxn ang="0">
                  <a:pos x="886" y="63"/>
                </a:cxn>
                <a:cxn ang="0">
                  <a:pos x="901" y="29"/>
                </a:cxn>
                <a:cxn ang="0">
                  <a:pos x="914" y="0"/>
                </a:cxn>
              </a:cxnLst>
              <a:rect l="0" t="0" r="r" b="b"/>
              <a:pathLst>
                <a:path w="915" h="1129">
                  <a:moveTo>
                    <a:pt x="0" y="1128"/>
                  </a:moveTo>
                  <a:lnTo>
                    <a:pt x="70" y="1085"/>
                  </a:lnTo>
                  <a:lnTo>
                    <a:pt x="133" y="1042"/>
                  </a:lnTo>
                  <a:lnTo>
                    <a:pt x="196" y="998"/>
                  </a:lnTo>
                  <a:lnTo>
                    <a:pt x="265" y="941"/>
                  </a:lnTo>
                  <a:lnTo>
                    <a:pt x="341" y="878"/>
                  </a:lnTo>
                  <a:lnTo>
                    <a:pt x="416" y="807"/>
                  </a:lnTo>
                  <a:lnTo>
                    <a:pt x="492" y="730"/>
                  </a:lnTo>
                  <a:lnTo>
                    <a:pt x="561" y="653"/>
                  </a:lnTo>
                  <a:lnTo>
                    <a:pt x="621" y="576"/>
                  </a:lnTo>
                  <a:lnTo>
                    <a:pt x="675" y="495"/>
                  </a:lnTo>
                  <a:lnTo>
                    <a:pt x="725" y="408"/>
                  </a:lnTo>
                  <a:lnTo>
                    <a:pt x="769" y="327"/>
                  </a:lnTo>
                  <a:lnTo>
                    <a:pt x="813" y="240"/>
                  </a:lnTo>
                  <a:lnTo>
                    <a:pt x="851" y="149"/>
                  </a:lnTo>
                  <a:lnTo>
                    <a:pt x="870" y="106"/>
                  </a:lnTo>
                  <a:lnTo>
                    <a:pt x="886" y="63"/>
                  </a:lnTo>
                  <a:lnTo>
                    <a:pt x="901" y="29"/>
                  </a:lnTo>
                  <a:lnTo>
                    <a:pt x="914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313363" name="Rectangle 19"/>
            <p:cNvSpPr>
              <a:spLocks noChangeArrowheads="1"/>
            </p:cNvSpPr>
            <p:nvPr/>
          </p:nvSpPr>
          <p:spPr bwMode="auto">
            <a:xfrm>
              <a:off x="2877" y="2423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13365" name="Oval 21"/>
            <p:cNvSpPr>
              <a:spLocks noChangeArrowheads="1"/>
            </p:cNvSpPr>
            <p:nvPr/>
          </p:nvSpPr>
          <p:spPr bwMode="auto">
            <a:xfrm>
              <a:off x="1584" y="244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81" name="Line 37"/>
            <p:cNvSpPr>
              <a:spLocks noChangeShapeType="1"/>
            </p:cNvSpPr>
            <p:nvPr/>
          </p:nvSpPr>
          <p:spPr bwMode="auto">
            <a:xfrm>
              <a:off x="537" y="2496"/>
              <a:ext cx="209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83" name="Rectangle 39"/>
            <p:cNvSpPr>
              <a:spLocks noChangeArrowheads="1"/>
            </p:cNvSpPr>
            <p:nvPr/>
          </p:nvSpPr>
          <p:spPr bwMode="auto">
            <a:xfrm>
              <a:off x="1629" y="1581"/>
              <a:ext cx="362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CM</a:t>
              </a:r>
              <a:r>
                <a:rPr lang="en-US" sz="1600" b="1" i="1" baseline="-25000"/>
                <a:t>1</a:t>
              </a:r>
            </a:p>
          </p:txBody>
        </p:sp>
        <p:sp>
          <p:nvSpPr>
            <p:cNvPr id="313377" name="Line 33"/>
            <p:cNvSpPr>
              <a:spLocks noChangeShapeType="1"/>
            </p:cNvSpPr>
            <p:nvPr/>
          </p:nvSpPr>
          <p:spPr bwMode="auto">
            <a:xfrm>
              <a:off x="3225" y="2496"/>
              <a:ext cx="61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80" name="Rectangle 36"/>
            <p:cNvSpPr>
              <a:spLocks noChangeArrowheads="1"/>
            </p:cNvSpPr>
            <p:nvPr/>
          </p:nvSpPr>
          <p:spPr bwMode="auto">
            <a:xfrm>
              <a:off x="3837" y="2301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A</a:t>
              </a:r>
            </a:p>
          </p:txBody>
        </p:sp>
        <p:sp>
          <p:nvSpPr>
            <p:cNvPr id="313349" name="Line 5"/>
            <p:cNvSpPr>
              <a:spLocks noChangeShapeType="1"/>
            </p:cNvSpPr>
            <p:nvPr/>
          </p:nvSpPr>
          <p:spPr bwMode="auto">
            <a:xfrm>
              <a:off x="3377" y="1697"/>
              <a:ext cx="899" cy="1551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50" name="Rectangle 6"/>
            <p:cNvSpPr>
              <a:spLocks noChangeArrowheads="1"/>
            </p:cNvSpPr>
            <p:nvPr/>
          </p:nvSpPr>
          <p:spPr bwMode="auto">
            <a:xfrm>
              <a:off x="4125" y="3249"/>
              <a:ext cx="27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13367" name="Line 23"/>
            <p:cNvSpPr>
              <a:spLocks noChangeShapeType="1"/>
            </p:cNvSpPr>
            <p:nvPr/>
          </p:nvSpPr>
          <p:spPr bwMode="auto">
            <a:xfrm flipV="1">
              <a:off x="3377" y="1617"/>
              <a:ext cx="945" cy="1711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68" name="Rectangle 24"/>
            <p:cNvSpPr>
              <a:spLocks noChangeArrowheads="1"/>
            </p:cNvSpPr>
            <p:nvPr/>
          </p:nvSpPr>
          <p:spPr bwMode="auto">
            <a:xfrm>
              <a:off x="4221" y="1389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S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13369" name="Line 25"/>
            <p:cNvSpPr>
              <a:spLocks noChangeShapeType="1"/>
            </p:cNvSpPr>
            <p:nvPr/>
          </p:nvSpPr>
          <p:spPr bwMode="auto">
            <a:xfrm>
              <a:off x="3840" y="2505"/>
              <a:ext cx="0" cy="12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76" name="Oval 32"/>
            <p:cNvSpPr>
              <a:spLocks noChangeArrowheads="1"/>
            </p:cNvSpPr>
            <p:nvPr/>
          </p:nvSpPr>
          <p:spPr bwMode="auto">
            <a:xfrm>
              <a:off x="3792" y="2448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85" name="Rectangle 41"/>
            <p:cNvSpPr>
              <a:spLocks noChangeArrowheads="1"/>
            </p:cNvSpPr>
            <p:nvPr/>
          </p:nvSpPr>
          <p:spPr bwMode="auto">
            <a:xfrm>
              <a:off x="3741" y="3760"/>
              <a:ext cx="26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Q</a:t>
              </a:r>
              <a:r>
                <a:rPr lang="en-US" sz="1600" b="1" i="1" baseline="-25000"/>
                <a:t>1</a:t>
              </a:r>
            </a:p>
          </p:txBody>
        </p:sp>
        <p:sp>
          <p:nvSpPr>
            <p:cNvPr id="313364" name="Line 20"/>
            <p:cNvSpPr>
              <a:spLocks noChangeShapeType="1"/>
            </p:cNvSpPr>
            <p:nvPr/>
          </p:nvSpPr>
          <p:spPr bwMode="auto">
            <a:xfrm>
              <a:off x="1632" y="2505"/>
              <a:ext cx="0" cy="127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66" name="Rectangle 22"/>
            <p:cNvSpPr>
              <a:spLocks noChangeArrowheads="1"/>
            </p:cNvSpPr>
            <p:nvPr/>
          </p:nvSpPr>
          <p:spPr bwMode="auto">
            <a:xfrm>
              <a:off x="1485" y="3741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313382" name="Rectangle 38"/>
            <p:cNvSpPr>
              <a:spLocks noChangeArrowheads="1"/>
            </p:cNvSpPr>
            <p:nvPr/>
          </p:nvSpPr>
          <p:spPr bwMode="auto">
            <a:xfrm>
              <a:off x="2349" y="1773"/>
              <a:ext cx="43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CMe</a:t>
              </a:r>
              <a:r>
                <a:rPr lang="en-US" sz="1600" b="1" i="1" baseline="-25000"/>
                <a:t>1</a:t>
              </a:r>
            </a:p>
          </p:txBody>
        </p:sp>
      </p:grpSp>
      <p:grpSp>
        <p:nvGrpSpPr>
          <p:cNvPr id="313415" name="Group 71"/>
          <p:cNvGrpSpPr>
            <a:grpSpLocks/>
          </p:cNvGrpSpPr>
          <p:nvPr/>
        </p:nvGrpSpPr>
        <p:grpSpPr bwMode="auto">
          <a:xfrm>
            <a:off x="436563" y="2693988"/>
            <a:ext cx="7227887" cy="3608387"/>
            <a:chOff x="275" y="1697"/>
            <a:chExt cx="4553" cy="2273"/>
          </a:xfrm>
        </p:grpSpPr>
        <p:sp>
          <p:nvSpPr>
            <p:cNvPr id="313384" name="Line 40"/>
            <p:cNvSpPr>
              <a:spLocks noChangeShapeType="1"/>
            </p:cNvSpPr>
            <p:nvPr/>
          </p:nvSpPr>
          <p:spPr bwMode="auto">
            <a:xfrm>
              <a:off x="4032" y="2169"/>
              <a:ext cx="0" cy="161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86" name="Rectangle 42"/>
            <p:cNvSpPr>
              <a:spLocks noChangeArrowheads="1"/>
            </p:cNvSpPr>
            <p:nvPr/>
          </p:nvSpPr>
          <p:spPr bwMode="auto">
            <a:xfrm>
              <a:off x="3933" y="3760"/>
              <a:ext cx="263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Q</a:t>
              </a:r>
              <a:r>
                <a:rPr lang="en-US" sz="1600" b="1" i="1" baseline="-25000"/>
                <a:t>2</a:t>
              </a:r>
            </a:p>
          </p:txBody>
        </p:sp>
        <p:sp>
          <p:nvSpPr>
            <p:cNvPr id="313348" name="Line 4"/>
            <p:cNvSpPr>
              <a:spLocks noChangeShapeType="1"/>
            </p:cNvSpPr>
            <p:nvPr/>
          </p:nvSpPr>
          <p:spPr bwMode="auto">
            <a:xfrm>
              <a:off x="3761" y="1697"/>
              <a:ext cx="899" cy="1551"/>
            </a:xfrm>
            <a:prstGeom prst="line">
              <a:avLst/>
            </a:prstGeom>
            <a:noFill/>
            <a:ln w="50800">
              <a:solidFill>
                <a:srgbClr val="000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70" name="Line 26"/>
            <p:cNvSpPr>
              <a:spLocks noChangeShapeType="1"/>
            </p:cNvSpPr>
            <p:nvPr/>
          </p:nvSpPr>
          <p:spPr bwMode="auto">
            <a:xfrm>
              <a:off x="1872" y="2169"/>
              <a:ext cx="0" cy="161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71" name="Rectangle 27"/>
            <p:cNvSpPr>
              <a:spLocks noChangeArrowheads="1"/>
            </p:cNvSpPr>
            <p:nvPr/>
          </p:nvSpPr>
          <p:spPr bwMode="auto">
            <a:xfrm>
              <a:off x="1773" y="3741"/>
              <a:ext cx="255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313372" name="Rectangle 28"/>
            <p:cNvSpPr>
              <a:spLocks noChangeArrowheads="1"/>
            </p:cNvSpPr>
            <p:nvPr/>
          </p:nvSpPr>
          <p:spPr bwMode="auto">
            <a:xfrm>
              <a:off x="275" y="2013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313373" name="Line 29"/>
            <p:cNvSpPr>
              <a:spLocks noChangeShapeType="1"/>
            </p:cNvSpPr>
            <p:nvPr/>
          </p:nvSpPr>
          <p:spPr bwMode="auto">
            <a:xfrm flipH="1">
              <a:off x="521" y="2160"/>
              <a:ext cx="135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74" name="Rectangle 30"/>
            <p:cNvSpPr>
              <a:spLocks noChangeArrowheads="1"/>
            </p:cNvSpPr>
            <p:nvPr/>
          </p:nvSpPr>
          <p:spPr bwMode="auto">
            <a:xfrm>
              <a:off x="2867" y="2013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313375" name="Line 31"/>
            <p:cNvSpPr>
              <a:spLocks noChangeShapeType="1"/>
            </p:cNvSpPr>
            <p:nvPr/>
          </p:nvSpPr>
          <p:spPr bwMode="auto">
            <a:xfrm flipH="1">
              <a:off x="3209" y="2160"/>
              <a:ext cx="87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13379" name="Rectangle 35"/>
            <p:cNvSpPr>
              <a:spLocks noChangeArrowheads="1"/>
            </p:cNvSpPr>
            <p:nvPr/>
          </p:nvSpPr>
          <p:spPr bwMode="auto">
            <a:xfrm>
              <a:off x="4557" y="3261"/>
              <a:ext cx="271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  <a:r>
                <a:rPr lang="en-US" b="1" i="1" baseline="-25000"/>
                <a:t>2</a:t>
              </a:r>
            </a:p>
          </p:txBody>
        </p:sp>
        <p:sp>
          <p:nvSpPr>
            <p:cNvPr id="313387" name="Oval 43"/>
            <p:cNvSpPr>
              <a:spLocks noChangeArrowheads="1"/>
            </p:cNvSpPr>
            <p:nvPr/>
          </p:nvSpPr>
          <p:spPr bwMode="auto">
            <a:xfrm>
              <a:off x="3984" y="211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313420" name="Rectangle 76"/>
          <p:cNvSpPr>
            <a:spLocks noChangeArrowheads="1"/>
          </p:cNvSpPr>
          <p:nvPr/>
        </p:nvSpPr>
        <p:spPr bwMode="auto">
          <a:xfrm>
            <a:off x="4335463" y="1881188"/>
            <a:ext cx="801687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sz="1600" b="1"/>
              <a:t>Precio</a:t>
            </a:r>
          </a:p>
        </p:txBody>
      </p:sp>
      <p:sp>
        <p:nvSpPr>
          <p:cNvPr id="62" name="Rectangle 8"/>
          <p:cNvSpPr>
            <a:spLocks noGrp="1" noChangeArrowheads="1"/>
          </p:cNvSpPr>
          <p:nvPr>
            <p:ph type="title"/>
          </p:nvPr>
        </p:nvSpPr>
        <p:spPr>
          <a:xfrm>
            <a:off x="0" y="5938054"/>
            <a:ext cx="8650146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000" i="1" dirty="0" err="1" smtClean="0"/>
              <a:t>Figura</a:t>
            </a:r>
            <a:r>
              <a:rPr lang="en-US" sz="2000" i="1" dirty="0" smtClean="0"/>
              <a:t> 13. </a:t>
            </a:r>
            <a:r>
              <a:rPr lang="en-US" sz="2000" dirty="0"/>
              <a:t>La </a:t>
            </a:r>
            <a:r>
              <a:rPr lang="en-US" sz="2000" dirty="0" err="1"/>
              <a:t>oferta</a:t>
            </a:r>
            <a:r>
              <a:rPr lang="en-US" sz="2000" dirty="0"/>
              <a:t> a largo </a:t>
            </a:r>
            <a:r>
              <a:rPr lang="en-US" sz="2000" dirty="0" err="1"/>
              <a:t>plazo</a:t>
            </a:r>
            <a:r>
              <a:rPr lang="en-US" sz="2000" dirty="0"/>
              <a:t> de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industria</a:t>
            </a:r>
            <a:r>
              <a:rPr lang="en-US" sz="2000" dirty="0"/>
              <a:t> de </a:t>
            </a:r>
            <a:r>
              <a:rPr lang="en-US" sz="2000" dirty="0" err="1"/>
              <a:t>coste</a:t>
            </a:r>
            <a:r>
              <a:rPr lang="en-US" sz="2000" dirty="0"/>
              <a:t> </a:t>
            </a:r>
            <a:r>
              <a:rPr lang="en-US" sz="2000" dirty="0" err="1" smtClean="0"/>
              <a:t>decreciente</a:t>
            </a:r>
            <a:r>
              <a:rPr lang="en-US" sz="2000" dirty="0" smtClean="0"/>
              <a:t>.</a:t>
            </a:r>
            <a:r>
              <a:rPr lang="en-US" sz="2400" dirty="0" smtClean="0"/>
              <a:t> </a:t>
            </a:r>
            <a:endParaRPr lang="en-US" sz="3600" dirty="0"/>
          </a:p>
        </p:txBody>
      </p:sp>
      <p:sp>
        <p:nvSpPr>
          <p:cNvPr id="63" name="62 Rectángulo"/>
          <p:cNvSpPr/>
          <p:nvPr/>
        </p:nvSpPr>
        <p:spPr>
          <a:xfrm>
            <a:off x="138895" y="142716"/>
            <a:ext cx="87157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 smtClean="0"/>
              <a:t>3.2. La curva de oferta de la industria competitiva a largo plazo</a:t>
            </a:r>
          </a:p>
          <a:p>
            <a:pPr algn="ctr"/>
            <a:r>
              <a:rPr lang="es-ES" sz="2400" dirty="0" smtClean="0"/>
              <a:t> (Industria de coste decreciente)</a:t>
            </a:r>
            <a:r>
              <a:rPr lang="en-US" sz="2000" dirty="0" smtClean="0"/>
              <a:t> </a:t>
            </a:r>
            <a:r>
              <a:rPr lang="en-US" sz="2000" dirty="0" smtClean="0"/>
              <a:t> </a:t>
            </a:r>
            <a:endParaRPr lang="es-ES" sz="2400" dirty="0"/>
          </a:p>
        </p:txBody>
      </p:sp>
      <p:sp>
        <p:nvSpPr>
          <p:cNvPr id="64" name="Rectangle 57"/>
          <p:cNvSpPr>
            <a:spLocks noChangeArrowheads="1"/>
          </p:cNvSpPr>
          <p:nvPr/>
        </p:nvSpPr>
        <p:spPr bwMode="auto">
          <a:xfrm>
            <a:off x="1319475" y="1379456"/>
            <a:ext cx="2280252" cy="736099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ctr" eaLnBrk="0" hangingPunct="0"/>
            <a:r>
              <a:rPr lang="en-US" sz="1400" b="1" dirty="0" err="1" smtClean="0">
                <a:solidFill>
                  <a:schemeClr val="tx2"/>
                </a:solidFill>
              </a:rPr>
              <a:t>Partimos</a:t>
            </a:r>
            <a:r>
              <a:rPr lang="en-US" sz="1400" b="1" dirty="0" smtClean="0">
                <a:solidFill>
                  <a:schemeClr val="tx2"/>
                </a:solidFill>
              </a:rPr>
              <a:t> de un </a:t>
            </a:r>
            <a:r>
              <a:rPr lang="en-US" sz="1400" b="1" dirty="0" err="1" smtClean="0">
                <a:solidFill>
                  <a:schemeClr val="tx2"/>
                </a:solidFill>
              </a:rPr>
              <a:t>aumento</a:t>
            </a:r>
            <a:r>
              <a:rPr lang="en-US" sz="1400" b="1" dirty="0" smtClean="0">
                <a:solidFill>
                  <a:schemeClr val="tx2"/>
                </a:solidFill>
              </a:rPr>
              <a:t> </a:t>
            </a:r>
            <a:r>
              <a:rPr lang="en-US" sz="1400" b="1" dirty="0" err="1" smtClean="0">
                <a:solidFill>
                  <a:schemeClr val="tx2"/>
                </a:solidFill>
              </a:rPr>
              <a:t>inesperado</a:t>
            </a:r>
            <a:r>
              <a:rPr lang="en-US" sz="1400" b="1" dirty="0" smtClean="0">
                <a:solidFill>
                  <a:schemeClr val="tx2"/>
                </a:solidFill>
              </a:rPr>
              <a:t> de la </a:t>
            </a:r>
            <a:r>
              <a:rPr lang="en-US" sz="1400" b="1" dirty="0" err="1" smtClean="0">
                <a:solidFill>
                  <a:schemeClr val="tx2"/>
                </a:solidFill>
              </a:rPr>
              <a:t>demanda</a:t>
            </a:r>
            <a:r>
              <a:rPr lang="en-US" sz="1400" b="1" dirty="0" smtClean="0">
                <a:solidFill>
                  <a:schemeClr val="tx2"/>
                </a:solidFill>
              </a:rPr>
              <a:t> del </a:t>
            </a:r>
            <a:r>
              <a:rPr lang="en-US" sz="1400" b="1" dirty="0" err="1" smtClean="0">
                <a:solidFill>
                  <a:schemeClr val="tx2"/>
                </a:solidFill>
              </a:rPr>
              <a:t>producto</a:t>
            </a:r>
            <a:r>
              <a:rPr lang="en-US" sz="1400" b="1" dirty="0" smtClean="0"/>
              <a:t>.</a:t>
            </a:r>
            <a:endParaRPr lang="en-US" sz="1400" b="1" dirty="0"/>
          </a:p>
        </p:txBody>
      </p:sp>
      <p:pic>
        <p:nvPicPr>
          <p:cNvPr id="65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7191829" y="707572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3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13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54378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5"/>
                  </p:tgtEl>
                </p:cond>
              </p:nextCondLst>
            </p:seq>
            <p:audio>
              <p:cMediaNode>
                <p:cTn id="1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1FF82-4AE8-4896-AF82-E56027E0CA30}" type="slidenum">
              <a:rPr lang="es-ES"/>
              <a:pPr/>
              <a:t>45</a:t>
            </a:fld>
            <a:endParaRPr lang="es-ES"/>
          </a:p>
        </p:txBody>
      </p:sp>
      <p:sp>
        <p:nvSpPr>
          <p:cNvPr id="40448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448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0448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10901" y="2028464"/>
            <a:ext cx="8229600" cy="4525963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sz="2800" dirty="0"/>
              <a:t>En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FF3300"/>
                </a:solidFill>
              </a:rPr>
              <a:t>industria</a:t>
            </a:r>
            <a:r>
              <a:rPr lang="en-US" sz="2800" dirty="0">
                <a:solidFill>
                  <a:srgbClr val="FF3300"/>
                </a:solidFill>
              </a:rPr>
              <a:t> de </a:t>
            </a:r>
            <a:r>
              <a:rPr lang="en-US" sz="2800" dirty="0" err="1">
                <a:solidFill>
                  <a:srgbClr val="FF3300"/>
                </a:solidFill>
              </a:rPr>
              <a:t>coste</a:t>
            </a:r>
            <a:r>
              <a:rPr lang="en-US" sz="2800" dirty="0">
                <a:solidFill>
                  <a:srgbClr val="FF3300"/>
                </a:solidFill>
              </a:rPr>
              <a:t> </a:t>
            </a:r>
            <a:r>
              <a:rPr lang="en-US" sz="2800" dirty="0" err="1">
                <a:solidFill>
                  <a:srgbClr val="FF3300"/>
                </a:solidFill>
              </a:rPr>
              <a:t>decreciente</a:t>
            </a:r>
            <a:r>
              <a:rPr lang="en-US" sz="2800" dirty="0"/>
              <a:t>, la </a:t>
            </a:r>
            <a:r>
              <a:rPr lang="en-US" sz="2800" dirty="0" err="1"/>
              <a:t>curva</a:t>
            </a:r>
            <a:r>
              <a:rPr lang="en-US" sz="2800" dirty="0"/>
              <a:t> de </a:t>
            </a:r>
            <a:r>
              <a:rPr lang="en-US" sz="2800" dirty="0" err="1"/>
              <a:t>oferta</a:t>
            </a:r>
            <a:r>
              <a:rPr lang="en-US" sz="2800" dirty="0"/>
              <a:t> a largo </a:t>
            </a:r>
            <a:r>
              <a:rPr lang="en-US" sz="2800" dirty="0" err="1"/>
              <a:t>plazo</a:t>
            </a:r>
            <a:r>
              <a:rPr lang="en-US" sz="2800" dirty="0"/>
              <a:t> de la </a:t>
            </a:r>
            <a:r>
              <a:rPr lang="en-US" sz="2800" dirty="0" err="1"/>
              <a:t>industria</a:t>
            </a:r>
            <a:r>
              <a:rPr lang="en-US" sz="2800" dirty="0"/>
              <a:t> </a:t>
            </a:r>
            <a:r>
              <a:rPr lang="en-US" sz="2800" dirty="0" err="1"/>
              <a:t>tiene</a:t>
            </a:r>
            <a:r>
              <a:rPr lang="en-US" sz="2800" dirty="0"/>
              <a:t> </a:t>
            </a:r>
            <a:r>
              <a:rPr lang="en-US" sz="2800" dirty="0" err="1"/>
              <a:t>pendiente</a:t>
            </a:r>
            <a:r>
              <a:rPr lang="en-US" sz="2800" dirty="0"/>
              <a:t> </a:t>
            </a:r>
            <a:r>
              <a:rPr lang="en-US" sz="2800" dirty="0" err="1"/>
              <a:t>negativa</a:t>
            </a:r>
            <a:r>
              <a:rPr lang="en-US" sz="2800" dirty="0"/>
              <a:t>. </a:t>
            </a:r>
          </a:p>
          <a:p>
            <a:pPr algn="just">
              <a:spcBef>
                <a:spcPct val="70000"/>
              </a:spcBef>
            </a:pPr>
            <a:r>
              <a:rPr lang="en-US" sz="2800" dirty="0"/>
              <a:t>La </a:t>
            </a:r>
            <a:r>
              <a:rPr lang="en-US" sz="2800" dirty="0" err="1">
                <a:solidFill>
                  <a:srgbClr val="FF3300"/>
                </a:solidFill>
              </a:rPr>
              <a:t>elasticidad</a:t>
            </a:r>
            <a:r>
              <a:rPr lang="en-US" sz="2800" dirty="0">
                <a:solidFill>
                  <a:srgbClr val="FF3300"/>
                </a:solidFill>
              </a:rPr>
              <a:t> de la </a:t>
            </a:r>
            <a:r>
              <a:rPr lang="en-US" sz="2800" dirty="0" err="1">
                <a:solidFill>
                  <a:srgbClr val="FF3300"/>
                </a:solidFill>
              </a:rPr>
              <a:t>oferta</a:t>
            </a:r>
            <a:r>
              <a:rPr lang="en-US" sz="2800" dirty="0">
                <a:solidFill>
                  <a:srgbClr val="FF3300"/>
                </a:solidFill>
              </a:rPr>
              <a:t> a largo </a:t>
            </a:r>
            <a:r>
              <a:rPr lang="en-US" sz="2800" dirty="0" err="1">
                <a:solidFill>
                  <a:srgbClr val="FF3300"/>
                </a:solidFill>
              </a:rPr>
              <a:t>plazo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FF3300"/>
                </a:solidFill>
              </a:rPr>
              <a:t>negativa</a:t>
            </a:r>
            <a:r>
              <a:rPr lang="en-US" sz="2800" dirty="0"/>
              <a:t>. La </a:t>
            </a:r>
            <a:r>
              <a:rPr lang="en-US" sz="2800" dirty="0" err="1"/>
              <a:t>magnitud</a:t>
            </a:r>
            <a:r>
              <a:rPr lang="en-US" sz="2800" dirty="0"/>
              <a:t> de la </a:t>
            </a:r>
            <a:r>
              <a:rPr lang="en-US" sz="2800" dirty="0" err="1"/>
              <a:t>elasticidad</a:t>
            </a:r>
            <a:r>
              <a:rPr lang="en-US" sz="2800" dirty="0"/>
              <a:t> </a:t>
            </a:r>
            <a:r>
              <a:rPr lang="en-US" sz="2800" dirty="0" err="1"/>
              <a:t>depende</a:t>
            </a:r>
            <a:r>
              <a:rPr lang="en-US" sz="2800" dirty="0"/>
              <a:t> del </a:t>
            </a:r>
            <a:r>
              <a:rPr lang="en-US" sz="2800" dirty="0" err="1"/>
              <a:t>grado</a:t>
            </a:r>
            <a:r>
              <a:rPr lang="en-US" sz="2800" dirty="0"/>
              <a:t> en </a:t>
            </a:r>
            <a:r>
              <a:rPr lang="en-US" sz="2800" dirty="0" err="1"/>
              <a:t>que</a:t>
            </a:r>
            <a:r>
              <a:rPr lang="en-US" sz="2800" dirty="0"/>
              <a:t> </a:t>
            </a:r>
            <a:r>
              <a:rPr lang="en-US" sz="2800" dirty="0" err="1"/>
              <a:t>disminuyen</a:t>
            </a:r>
            <a:r>
              <a:rPr lang="en-US" sz="2800" dirty="0"/>
              <a:t> los </a:t>
            </a:r>
            <a:r>
              <a:rPr lang="en-US" sz="2800" dirty="0" err="1"/>
              <a:t>costes</a:t>
            </a:r>
            <a:r>
              <a:rPr lang="en-US" sz="2800" dirty="0"/>
              <a:t> de los </a:t>
            </a:r>
            <a:r>
              <a:rPr lang="en-US" sz="2800" dirty="0" err="1"/>
              <a:t>factores</a:t>
            </a:r>
            <a:r>
              <a:rPr lang="en-US" sz="2800" dirty="0"/>
              <a:t>.</a:t>
            </a:r>
          </a:p>
        </p:txBody>
      </p:sp>
      <p:sp>
        <p:nvSpPr>
          <p:cNvPr id="8" name="7 Rectángulo"/>
          <p:cNvSpPr/>
          <p:nvPr/>
        </p:nvSpPr>
        <p:spPr>
          <a:xfrm>
            <a:off x="138895" y="142716"/>
            <a:ext cx="871573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200" dirty="0" smtClean="0"/>
              <a:t>3.2. La curva de oferta de la industria competitiva a largo plazo</a:t>
            </a:r>
          </a:p>
          <a:p>
            <a:pPr algn="ctr"/>
            <a:r>
              <a:rPr lang="es-ES" sz="3200" dirty="0" smtClean="0"/>
              <a:t> (Industria de coste decreciente)</a:t>
            </a:r>
            <a:r>
              <a:rPr lang="en-US" sz="2800" dirty="0" smtClean="0"/>
              <a:t> </a:t>
            </a:r>
            <a:endParaRPr lang="es-ES" sz="3200" dirty="0"/>
          </a:p>
        </p:txBody>
      </p:sp>
      <p:pic>
        <p:nvPicPr>
          <p:cNvPr id="9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5"/>
          <a:stretch>
            <a:fillRect/>
          </a:stretch>
        </p:blipFill>
        <p:spPr>
          <a:xfrm>
            <a:off x="732971" y="6077857"/>
            <a:ext cx="304800" cy="304800"/>
          </a:xfrm>
          <a:prstGeom prst="rect">
            <a:avLst/>
          </a:prstGeom>
        </p:spPr>
      </p:pic>
      <p:pic>
        <p:nvPicPr>
          <p:cNvPr id="10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5"/>
          <a:stretch>
            <a:fillRect/>
          </a:stretch>
        </p:blipFill>
        <p:spPr>
          <a:xfrm>
            <a:off x="1328057" y="60198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5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418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7C42-E2AA-4A4B-8C46-E4497B4858AF}" type="slidenum">
              <a:rPr lang="es-ES"/>
              <a:pPr/>
              <a:t>46</a:t>
            </a:fld>
            <a:endParaRPr lang="es-ES"/>
          </a:p>
        </p:txBody>
      </p:sp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3600" dirty="0"/>
              <a:t>4. La eficiencia de un mercado competitivo</a:t>
            </a:r>
          </a:p>
        </p:txBody>
      </p:sp>
      <p:sp>
        <p:nvSpPr>
          <p:cNvPr id="488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90000"/>
              </a:lnSpc>
            </a:pPr>
            <a:r>
              <a:rPr lang="es-ES" sz="2400" dirty="0"/>
              <a:t>Los mercados competitivos son normalmente </a:t>
            </a:r>
            <a:r>
              <a:rPr lang="es-ES" sz="2400" dirty="0">
                <a:solidFill>
                  <a:srgbClr val="FF3300"/>
                </a:solidFill>
              </a:rPr>
              <a:t>eficientes </a:t>
            </a:r>
            <a:r>
              <a:rPr lang="es-ES" sz="2400" dirty="0"/>
              <a:t>porque explotan por completo los beneficios mutuos por medio de intercambios (ganancias del comercio).</a:t>
            </a:r>
          </a:p>
          <a:p>
            <a:pPr algn="just">
              <a:lnSpc>
                <a:spcPct val="90000"/>
              </a:lnSpc>
            </a:pPr>
            <a:r>
              <a:rPr lang="es-ES" sz="2400" dirty="0"/>
              <a:t>Los consumidores preferirían pagar menos de P* por una unidad adicional de producto, pero como P* es el valor de los recursos necesarios para producir una unidad adicional (CM), ninguna empresa estaría dispuesta a aceptarlo.</a:t>
            </a:r>
          </a:p>
          <a:p>
            <a:pPr algn="just">
              <a:lnSpc>
                <a:spcPct val="90000"/>
              </a:lnSpc>
            </a:pPr>
            <a:r>
              <a:rPr lang="es-ES" sz="2400" dirty="0"/>
              <a:t>Por su parte, las empresas querrían producir una cantidad extra si el precio fuera mayor que P*. Pero si ya están en el mercado Q* unidades de producto, no quedan consumidores dispuestos a pagar más de P</a:t>
            </a:r>
            <a:r>
              <a:rPr lang="es-ES" sz="2400" dirty="0" smtClean="0"/>
              <a:t>* (figura </a:t>
            </a:r>
            <a:r>
              <a:rPr lang="es-ES" sz="2400" dirty="0"/>
              <a:t>8</a:t>
            </a:r>
            <a:r>
              <a:rPr lang="es-ES" sz="2400" dirty="0" smtClean="0"/>
              <a:t>).</a:t>
            </a:r>
            <a:endParaRPr lang="es-E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D332-041B-4ACB-A3E6-97789EB37912}" type="slidenum">
              <a:rPr lang="es-ES"/>
              <a:pPr/>
              <a:t>47</a:t>
            </a:fld>
            <a:endParaRPr lang="es-ES"/>
          </a:p>
        </p:txBody>
      </p:sp>
      <p:sp>
        <p:nvSpPr>
          <p:cNvPr id="499715" name="Line 3"/>
          <p:cNvSpPr>
            <a:spLocks noChangeShapeType="1"/>
          </p:cNvSpPr>
          <p:nvPr/>
        </p:nvSpPr>
        <p:spPr bwMode="auto">
          <a:xfrm>
            <a:off x="3005138" y="1785938"/>
            <a:ext cx="28575" cy="33369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9716" name="Line 4"/>
          <p:cNvSpPr>
            <a:spLocks noChangeShapeType="1"/>
          </p:cNvSpPr>
          <p:nvPr/>
        </p:nvSpPr>
        <p:spPr bwMode="auto">
          <a:xfrm flipV="1">
            <a:off x="3019425" y="5108575"/>
            <a:ext cx="4498975" cy="142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9717" name="Line 5"/>
          <p:cNvSpPr>
            <a:spLocks noChangeShapeType="1"/>
          </p:cNvSpPr>
          <p:nvPr/>
        </p:nvSpPr>
        <p:spPr bwMode="auto">
          <a:xfrm>
            <a:off x="3787775" y="2249488"/>
            <a:ext cx="3309938" cy="2424112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9718" name="Line 6"/>
          <p:cNvSpPr>
            <a:spLocks noChangeShapeType="1"/>
          </p:cNvSpPr>
          <p:nvPr/>
        </p:nvSpPr>
        <p:spPr bwMode="auto">
          <a:xfrm flipV="1">
            <a:off x="3889375" y="1800225"/>
            <a:ext cx="3789363" cy="2611438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9719" name="Line 7"/>
          <p:cNvSpPr>
            <a:spLocks noChangeShapeType="1"/>
          </p:cNvSpPr>
          <p:nvPr/>
        </p:nvSpPr>
        <p:spPr bwMode="auto">
          <a:xfrm flipH="1">
            <a:off x="2989263" y="3381375"/>
            <a:ext cx="2366962" cy="14288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9720" name="Line 8"/>
          <p:cNvSpPr>
            <a:spLocks noChangeShapeType="1"/>
          </p:cNvSpPr>
          <p:nvPr/>
        </p:nvSpPr>
        <p:spPr bwMode="auto">
          <a:xfrm>
            <a:off x="5356225" y="3381375"/>
            <a:ext cx="0" cy="172720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9721" name="Rectangle 9"/>
          <p:cNvSpPr>
            <a:spLocks noChangeArrowheads="1"/>
          </p:cNvSpPr>
          <p:nvPr/>
        </p:nvSpPr>
        <p:spPr bwMode="auto">
          <a:xfrm>
            <a:off x="7640638" y="4452938"/>
            <a:ext cx="3492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D</a:t>
            </a:r>
          </a:p>
        </p:txBody>
      </p:sp>
      <p:sp>
        <p:nvSpPr>
          <p:cNvPr id="499722" name="Rectangle 10"/>
          <p:cNvSpPr>
            <a:spLocks noChangeArrowheads="1"/>
          </p:cNvSpPr>
          <p:nvPr/>
        </p:nvSpPr>
        <p:spPr bwMode="auto">
          <a:xfrm>
            <a:off x="2325688" y="1779588"/>
            <a:ext cx="3492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algn="ctr"/>
            <a:r>
              <a:rPr lang="es-ES"/>
              <a:t>P</a:t>
            </a:r>
          </a:p>
        </p:txBody>
      </p:sp>
      <p:sp>
        <p:nvSpPr>
          <p:cNvPr id="499723" name="Rectangle 11"/>
          <p:cNvSpPr>
            <a:spLocks noChangeArrowheads="1"/>
          </p:cNvSpPr>
          <p:nvPr/>
        </p:nvSpPr>
        <p:spPr bwMode="auto">
          <a:xfrm>
            <a:off x="7875588" y="1662113"/>
            <a:ext cx="3365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S</a:t>
            </a:r>
          </a:p>
        </p:txBody>
      </p:sp>
      <p:sp>
        <p:nvSpPr>
          <p:cNvPr id="499724" name="Rectangle 12"/>
          <p:cNvSpPr>
            <a:spLocks noChangeArrowheads="1"/>
          </p:cNvSpPr>
          <p:nvPr/>
        </p:nvSpPr>
        <p:spPr bwMode="auto">
          <a:xfrm>
            <a:off x="5130800" y="5334000"/>
            <a:ext cx="45085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Q*</a:t>
            </a:r>
          </a:p>
        </p:txBody>
      </p:sp>
      <p:sp>
        <p:nvSpPr>
          <p:cNvPr id="499725" name="Rectangle 13"/>
          <p:cNvSpPr>
            <a:spLocks noChangeArrowheads="1"/>
          </p:cNvSpPr>
          <p:nvPr/>
        </p:nvSpPr>
        <p:spPr bwMode="auto">
          <a:xfrm>
            <a:off x="2341563" y="3125788"/>
            <a:ext cx="4254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P*</a:t>
            </a:r>
          </a:p>
        </p:txBody>
      </p:sp>
      <p:sp>
        <p:nvSpPr>
          <p:cNvPr id="499726" name="Rectangle 14"/>
          <p:cNvSpPr>
            <a:spLocks noChangeArrowheads="1"/>
          </p:cNvSpPr>
          <p:nvPr/>
        </p:nvSpPr>
        <p:spPr bwMode="auto">
          <a:xfrm>
            <a:off x="5146675" y="2897188"/>
            <a:ext cx="3365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E</a:t>
            </a:r>
          </a:p>
        </p:txBody>
      </p:sp>
      <p:sp>
        <p:nvSpPr>
          <p:cNvPr id="499727" name="Rectangle 15"/>
          <p:cNvSpPr>
            <a:spLocks noChangeArrowheads="1"/>
          </p:cNvSpPr>
          <p:nvPr/>
        </p:nvSpPr>
        <p:spPr bwMode="auto">
          <a:xfrm>
            <a:off x="7169150" y="5219700"/>
            <a:ext cx="36195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/>
              <a:t>Q</a:t>
            </a:r>
          </a:p>
        </p:txBody>
      </p:sp>
      <p:sp>
        <p:nvSpPr>
          <p:cNvPr id="18" name="3 Marcador de pie de página"/>
          <p:cNvSpPr txBox="1">
            <a:spLocks/>
          </p:cNvSpPr>
          <p:nvPr/>
        </p:nvSpPr>
        <p:spPr bwMode="auto">
          <a:xfrm>
            <a:off x="208343" y="5909560"/>
            <a:ext cx="7963383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Figura 8</a:t>
            </a:r>
            <a:r>
              <a:rPr kumimoji="0" lang="es-E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. El equilibrio de mercado.</a:t>
            </a:r>
          </a:p>
        </p:txBody>
      </p:sp>
      <p:sp>
        <p:nvSpPr>
          <p:cNvPr id="2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z="3600" dirty="0"/>
              <a:t>4. La eficiencia de un mercado competitivo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1E89F-D93C-4F34-AE58-D4528AA4919A}" type="slidenum">
              <a:rPr lang="es-ES"/>
              <a:pPr/>
              <a:t>48</a:t>
            </a:fld>
            <a:endParaRPr lang="es-ES"/>
          </a:p>
        </p:txBody>
      </p:sp>
      <p:sp>
        <p:nvSpPr>
          <p:cNvPr id="49254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2548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417512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/>
              <a:t>4. La eficiencia de un mercado competitivo</a:t>
            </a:r>
            <a:endParaRPr lang="en-US" sz="3200"/>
          </a:p>
        </p:txBody>
      </p:sp>
      <p:sp>
        <p:nvSpPr>
          <p:cNvPr id="49254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98463" y="1906588"/>
            <a:ext cx="4038600" cy="4525962"/>
          </a:xfrm>
          <a:noFill/>
          <a:ln/>
        </p:spPr>
        <p:txBody>
          <a:bodyPr lIns="90488" tIns="44450" rIns="90488" bIns="44450"/>
          <a:lstStyle/>
          <a:p>
            <a:pPr>
              <a:lnSpc>
                <a:spcPct val="80000"/>
              </a:lnSpc>
              <a:buSzPct val="75000"/>
            </a:pPr>
            <a:endParaRPr lang="es-ES" sz="2000" dirty="0">
              <a:solidFill>
                <a:srgbClr val="FF3300"/>
              </a:solidFill>
            </a:endParaRPr>
          </a:p>
          <a:p>
            <a:pPr algn="just">
              <a:lnSpc>
                <a:spcPct val="80000"/>
              </a:lnSpc>
              <a:buSzPct val="75000"/>
            </a:pPr>
            <a:r>
              <a:rPr lang="es-ES" sz="2000" dirty="0"/>
              <a:t>El</a:t>
            </a:r>
            <a:r>
              <a:rPr lang="es-ES" sz="2000" dirty="0">
                <a:solidFill>
                  <a:srgbClr val="FF3300"/>
                </a:solidFill>
              </a:rPr>
              <a:t> excedente del consumidor</a:t>
            </a:r>
            <a:r>
              <a:rPr lang="es-ES" sz="2000" dirty="0"/>
              <a:t> </a:t>
            </a:r>
            <a:r>
              <a:rPr lang="es-ES" sz="2000" dirty="0">
                <a:solidFill>
                  <a:srgbClr val="FF3300"/>
                </a:solidFill>
              </a:rPr>
              <a:t>individual</a:t>
            </a:r>
            <a:r>
              <a:rPr lang="es-ES" sz="2000" dirty="0"/>
              <a:t> es el beneficio neto de un comprador individual por la compra de un bien. Es la diferencia entre la disposición a pagar de un comprador y el precio pagado. </a:t>
            </a:r>
          </a:p>
          <a:p>
            <a:pPr algn="just">
              <a:lnSpc>
                <a:spcPct val="80000"/>
              </a:lnSpc>
              <a:buSzPct val="75000"/>
            </a:pPr>
            <a:r>
              <a:rPr lang="es-ES" sz="2000" dirty="0"/>
              <a:t>El </a:t>
            </a:r>
            <a:r>
              <a:rPr lang="es-ES" sz="2000" dirty="0">
                <a:solidFill>
                  <a:srgbClr val="FF3300"/>
                </a:solidFill>
              </a:rPr>
              <a:t>excedente total del consumidor</a:t>
            </a:r>
            <a:r>
              <a:rPr lang="es-ES" sz="2000" dirty="0"/>
              <a:t> alcanzado en el mercado es la suma de los excedentes individuales obtenidos por cada uno de los compradores que participan en los intercambios. (Área ABP* </a:t>
            </a:r>
            <a:r>
              <a:rPr lang="es-ES" sz="2000" dirty="0" smtClean="0"/>
              <a:t>de la figura </a:t>
            </a:r>
            <a:r>
              <a:rPr lang="es-ES" sz="2000" dirty="0"/>
              <a:t>14).</a:t>
            </a:r>
          </a:p>
          <a:p>
            <a:pPr>
              <a:lnSpc>
                <a:spcPct val="80000"/>
              </a:lnSpc>
              <a:buSzPct val="75000"/>
            </a:pPr>
            <a:endParaRPr lang="es-ES" sz="2000" dirty="0"/>
          </a:p>
          <a:p>
            <a:pPr>
              <a:lnSpc>
                <a:spcPct val="80000"/>
              </a:lnSpc>
              <a:buSzPct val="75000"/>
            </a:pPr>
            <a:endParaRPr lang="en-US" sz="2000" dirty="0"/>
          </a:p>
          <a:p>
            <a:pPr>
              <a:lnSpc>
                <a:spcPct val="80000"/>
              </a:lnSpc>
              <a:spcBef>
                <a:spcPct val="70000"/>
              </a:spcBef>
            </a:pPr>
            <a:endParaRPr lang="en-US" sz="1800" dirty="0"/>
          </a:p>
        </p:txBody>
      </p:sp>
      <p:sp>
        <p:nvSpPr>
          <p:cNvPr id="492550" name="Line 6"/>
          <p:cNvSpPr>
            <a:spLocks noChangeShapeType="1"/>
          </p:cNvSpPr>
          <p:nvPr/>
        </p:nvSpPr>
        <p:spPr bwMode="auto">
          <a:xfrm>
            <a:off x="5037138" y="2206625"/>
            <a:ext cx="0" cy="2786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1" name="Line 7"/>
          <p:cNvSpPr>
            <a:spLocks noChangeShapeType="1"/>
          </p:cNvSpPr>
          <p:nvPr/>
        </p:nvSpPr>
        <p:spPr bwMode="auto">
          <a:xfrm>
            <a:off x="5051425" y="4978400"/>
            <a:ext cx="35845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2" name="Line 8"/>
          <p:cNvSpPr>
            <a:spLocks noChangeShapeType="1"/>
          </p:cNvSpPr>
          <p:nvPr/>
        </p:nvSpPr>
        <p:spPr bwMode="auto">
          <a:xfrm>
            <a:off x="5021263" y="2670175"/>
            <a:ext cx="3005137" cy="193040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3" name="Line 9"/>
          <p:cNvSpPr>
            <a:spLocks noChangeShapeType="1"/>
          </p:cNvSpPr>
          <p:nvPr/>
        </p:nvSpPr>
        <p:spPr bwMode="auto">
          <a:xfrm flipV="1">
            <a:off x="5051425" y="2641600"/>
            <a:ext cx="3062288" cy="1973263"/>
          </a:xfrm>
          <a:prstGeom prst="line">
            <a:avLst/>
          </a:prstGeom>
          <a:noFill/>
          <a:ln w="31750">
            <a:solidFill>
              <a:srgbClr val="9933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4" name="Rectangle 10"/>
          <p:cNvSpPr>
            <a:spLocks noChangeArrowheads="1"/>
          </p:cNvSpPr>
          <p:nvPr/>
        </p:nvSpPr>
        <p:spPr bwMode="auto">
          <a:xfrm>
            <a:off x="412750" y="922338"/>
            <a:ext cx="8511331" cy="97872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s-ES" sz="2400" dirty="0"/>
              <a:t>El análisis de los excedentes del consumidor y del productor ayuda a entender por qué los mercados competitivos son normalmente eficientes. </a:t>
            </a:r>
          </a:p>
        </p:txBody>
      </p:sp>
      <p:sp>
        <p:nvSpPr>
          <p:cNvPr id="492556" name="Rectangle 12"/>
          <p:cNvSpPr>
            <a:spLocks noChangeArrowheads="1"/>
          </p:cNvSpPr>
          <p:nvPr/>
        </p:nvSpPr>
        <p:spPr bwMode="auto">
          <a:xfrm>
            <a:off x="4633913" y="2503488"/>
            <a:ext cx="3492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A</a:t>
            </a:r>
          </a:p>
        </p:txBody>
      </p:sp>
      <p:sp>
        <p:nvSpPr>
          <p:cNvPr id="492557" name="Line 13"/>
          <p:cNvSpPr>
            <a:spLocks noChangeShapeType="1"/>
          </p:cNvSpPr>
          <p:nvPr/>
        </p:nvSpPr>
        <p:spPr bwMode="auto">
          <a:xfrm>
            <a:off x="6530975" y="3643313"/>
            <a:ext cx="0" cy="1363662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8" name="Line 14"/>
          <p:cNvSpPr>
            <a:spLocks noChangeShapeType="1"/>
          </p:cNvSpPr>
          <p:nvPr/>
        </p:nvSpPr>
        <p:spPr bwMode="auto">
          <a:xfrm flipH="1">
            <a:off x="4978400" y="3657600"/>
            <a:ext cx="1538288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s-ES"/>
          </a:p>
        </p:txBody>
      </p:sp>
      <p:sp>
        <p:nvSpPr>
          <p:cNvPr id="492559" name="Rectangle 15"/>
          <p:cNvSpPr>
            <a:spLocks noGrp="1" noChangeArrowheads="1"/>
          </p:cNvSpPr>
          <p:nvPr>
            <p:ph type="body" sz="half" idx="2"/>
          </p:nvPr>
        </p:nvSpPr>
        <p:spPr>
          <a:xfrm>
            <a:off x="4691063" y="1716088"/>
            <a:ext cx="4038600" cy="4525962"/>
          </a:xfrm>
          <a:noFill/>
          <a:ln/>
        </p:spPr>
        <p:txBody>
          <a:bodyPr/>
          <a:lstStyle/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endParaRPr lang="es-ES" sz="1800" dirty="0" smtClean="0"/>
          </a:p>
          <a:p>
            <a:pPr algn="ctr">
              <a:lnSpc>
                <a:spcPct val="80000"/>
              </a:lnSpc>
              <a:spcBef>
                <a:spcPct val="0"/>
              </a:spcBef>
              <a:buNone/>
            </a:pPr>
            <a:r>
              <a:rPr lang="es-ES" sz="1800" i="1" dirty="0" smtClean="0"/>
              <a:t>Figura 14</a:t>
            </a:r>
            <a:r>
              <a:rPr lang="es-ES" sz="1800" dirty="0" smtClean="0"/>
              <a:t>. Excedente del consumidor.</a:t>
            </a:r>
          </a:p>
          <a:p>
            <a:pPr algn="ctr">
              <a:lnSpc>
                <a:spcPct val="80000"/>
              </a:lnSpc>
              <a:spcBef>
                <a:spcPct val="0"/>
              </a:spcBef>
              <a:buFontTx/>
              <a:buNone/>
            </a:pPr>
            <a:endParaRPr lang="es-ES" sz="1800" dirty="0"/>
          </a:p>
        </p:txBody>
      </p:sp>
      <p:sp>
        <p:nvSpPr>
          <p:cNvPr id="492560" name="Rectangle 16"/>
          <p:cNvSpPr>
            <a:spLocks noChangeArrowheads="1"/>
          </p:cNvSpPr>
          <p:nvPr/>
        </p:nvSpPr>
        <p:spPr bwMode="auto">
          <a:xfrm>
            <a:off x="6359525" y="3184525"/>
            <a:ext cx="34925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B</a:t>
            </a:r>
          </a:p>
        </p:txBody>
      </p:sp>
      <p:sp>
        <p:nvSpPr>
          <p:cNvPr id="492561" name="Rectangle 17"/>
          <p:cNvSpPr>
            <a:spLocks noChangeArrowheads="1"/>
          </p:cNvSpPr>
          <p:nvPr/>
        </p:nvSpPr>
        <p:spPr bwMode="auto">
          <a:xfrm>
            <a:off x="4518025" y="3486150"/>
            <a:ext cx="48895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 P*</a:t>
            </a:r>
          </a:p>
        </p:txBody>
      </p:sp>
      <p:sp>
        <p:nvSpPr>
          <p:cNvPr id="492562" name="Rectangle 18"/>
          <p:cNvSpPr>
            <a:spLocks noChangeArrowheads="1"/>
          </p:cNvSpPr>
          <p:nvPr/>
        </p:nvSpPr>
        <p:spPr bwMode="auto">
          <a:xfrm>
            <a:off x="8191500" y="2487613"/>
            <a:ext cx="3365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S</a:t>
            </a:r>
          </a:p>
        </p:txBody>
      </p:sp>
      <p:sp>
        <p:nvSpPr>
          <p:cNvPr id="492563" name="Rectangle 19"/>
          <p:cNvSpPr>
            <a:spLocks noChangeArrowheads="1"/>
          </p:cNvSpPr>
          <p:nvPr/>
        </p:nvSpPr>
        <p:spPr bwMode="auto">
          <a:xfrm>
            <a:off x="8085138" y="4430713"/>
            <a:ext cx="3492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D</a:t>
            </a:r>
          </a:p>
        </p:txBody>
      </p:sp>
      <p:sp>
        <p:nvSpPr>
          <p:cNvPr id="492564" name="Rectangle 20"/>
          <p:cNvSpPr>
            <a:spLocks noChangeArrowheads="1"/>
          </p:cNvSpPr>
          <p:nvPr/>
        </p:nvSpPr>
        <p:spPr bwMode="auto">
          <a:xfrm>
            <a:off x="4651375" y="1992313"/>
            <a:ext cx="3365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P</a:t>
            </a:r>
          </a:p>
        </p:txBody>
      </p:sp>
      <p:sp>
        <p:nvSpPr>
          <p:cNvPr id="492565" name="Rectangle 21"/>
          <p:cNvSpPr>
            <a:spLocks noChangeArrowheads="1"/>
          </p:cNvSpPr>
          <p:nvPr/>
        </p:nvSpPr>
        <p:spPr bwMode="auto">
          <a:xfrm>
            <a:off x="8237538" y="5141913"/>
            <a:ext cx="3619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Q</a:t>
            </a:r>
          </a:p>
        </p:txBody>
      </p:sp>
      <p:pic>
        <p:nvPicPr>
          <p:cNvPr id="22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5"/>
          <a:stretch>
            <a:fillRect/>
          </a:stretch>
        </p:blipFill>
        <p:spPr>
          <a:xfrm>
            <a:off x="2721430" y="6284686"/>
            <a:ext cx="304800" cy="304800"/>
          </a:xfrm>
          <a:prstGeom prst="rect">
            <a:avLst/>
          </a:prstGeom>
        </p:spPr>
      </p:pic>
      <p:pic>
        <p:nvPicPr>
          <p:cNvPr id="23" name="Sonido grabado">
            <a:hlinkClick r:id="" action="ppaction://media"/>
          </p:cNvPr>
          <p:cNvPicPr>
            <a:picLocks noRot="1" noChangeAspect="1"/>
          </p:cNvPicPr>
          <p:nvPr>
            <a:wavAudioFile r:embed="rId2" name="Sonido grabado"/>
          </p:nvPr>
        </p:nvPicPr>
        <p:blipFill>
          <a:blip r:embed="rId5"/>
          <a:stretch>
            <a:fillRect/>
          </a:stretch>
        </p:blipFill>
        <p:spPr>
          <a:xfrm>
            <a:off x="3432629" y="6252029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9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90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52010-4F14-43FA-9B85-04BC929307C8}" type="slidenum">
              <a:rPr lang="es-ES"/>
              <a:pPr/>
              <a:t>49</a:t>
            </a:fld>
            <a:endParaRPr lang="es-ES"/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3200" dirty="0"/>
              <a:t>4. La eficiencia de un mercado competitivo</a:t>
            </a:r>
          </a:p>
        </p:txBody>
      </p:sp>
      <p:sp>
        <p:nvSpPr>
          <p:cNvPr id="513028" name="Rectangle 4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algn="just">
              <a:lnSpc>
                <a:spcPct val="80000"/>
              </a:lnSpc>
            </a:pPr>
            <a:r>
              <a:rPr lang="es-ES" sz="2800" dirty="0"/>
              <a:t>La curva de oferta muestra el coste de los vendedores (el precio más bajo al que están dispuestos a vender el bien) y la cantidad ofertada a ese precio.</a:t>
            </a:r>
          </a:p>
          <a:p>
            <a:pPr algn="just">
              <a:lnSpc>
                <a:spcPct val="80000"/>
              </a:lnSpc>
            </a:pPr>
            <a:r>
              <a:rPr lang="es-ES" sz="2800" dirty="0"/>
              <a:t>El </a:t>
            </a:r>
            <a:r>
              <a:rPr lang="es-ES" sz="2800" dirty="0">
                <a:solidFill>
                  <a:srgbClr val="FF3300"/>
                </a:solidFill>
              </a:rPr>
              <a:t>excedente del productor individual</a:t>
            </a:r>
            <a:r>
              <a:rPr lang="es-ES" sz="2800" dirty="0"/>
              <a:t> es el beneficio que ha obtenido una empresa por la diferencia entre el precio de mercado al que vende un bien y el precio mínimo al que habría estado dispuesto a venderlo (curva de oferta).</a:t>
            </a:r>
          </a:p>
          <a:p>
            <a:pPr algn="just">
              <a:lnSpc>
                <a:spcPct val="80000"/>
              </a:lnSpc>
            </a:pPr>
            <a:r>
              <a:rPr lang="es-ES" sz="2800" dirty="0"/>
              <a:t>El </a:t>
            </a:r>
            <a:r>
              <a:rPr lang="es-ES" sz="2800" dirty="0">
                <a:solidFill>
                  <a:srgbClr val="FF3300"/>
                </a:solidFill>
              </a:rPr>
              <a:t>excedente total del productor</a:t>
            </a:r>
            <a:r>
              <a:rPr lang="es-ES" sz="2800" dirty="0"/>
              <a:t> es la ganancia total de todos los vendedores en la industria o mercado.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3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4713E-0E37-4BE6-AB56-92904AC53FF0}" type="slidenum">
              <a:rPr lang="es-ES"/>
              <a:pPr/>
              <a:t>5</a:t>
            </a:fld>
            <a:endParaRPr lang="es-ES"/>
          </a:p>
        </p:txBody>
      </p:sp>
      <p:sp>
        <p:nvSpPr>
          <p:cNvPr id="505893" name="Rectangle 37"/>
          <p:cNvSpPr>
            <a:spLocks noGrp="1" noChangeArrowheads="1"/>
          </p:cNvSpPr>
          <p:nvPr>
            <p:ph type="title"/>
          </p:nvPr>
        </p:nvSpPr>
        <p:spPr>
          <a:xfrm>
            <a:off x="721348" y="539570"/>
            <a:ext cx="8686800" cy="447675"/>
          </a:xfrm>
        </p:spPr>
        <p:txBody>
          <a:bodyPr/>
          <a:lstStyle/>
          <a:p>
            <a:pPr algn="l"/>
            <a:r>
              <a:rPr lang="es-ES" sz="2800" dirty="0"/>
              <a:t>Tabla </a:t>
            </a:r>
            <a:r>
              <a:rPr lang="es-ES" sz="2800" dirty="0" smtClean="0"/>
              <a:t>1</a:t>
            </a:r>
            <a:br>
              <a:rPr lang="es-ES" sz="2800" dirty="0" smtClean="0"/>
            </a:br>
            <a:r>
              <a:rPr lang="es-ES" sz="2800" dirty="0" smtClean="0"/>
              <a:t> </a:t>
            </a:r>
            <a:r>
              <a:rPr lang="es-ES" sz="2800" i="1" dirty="0"/>
              <a:t>Características de los tipos de mercados</a:t>
            </a:r>
          </a:p>
        </p:txBody>
      </p:sp>
      <p:graphicFrame>
        <p:nvGraphicFramePr>
          <p:cNvPr id="505907" name="Group 51"/>
          <p:cNvGraphicFramePr>
            <a:graphicFrameLocks noGrp="1"/>
          </p:cNvGraphicFramePr>
          <p:nvPr>
            <p:ph idx="1"/>
          </p:nvPr>
        </p:nvGraphicFramePr>
        <p:xfrm>
          <a:off x="514350" y="1366838"/>
          <a:ext cx="8229600" cy="4339908"/>
        </p:xfrm>
        <a:graphic>
          <a:graphicData uri="http://schemas.openxmlformats.org/drawingml/2006/table">
            <a:tbl>
              <a:tblPr/>
              <a:tblGrid>
                <a:gridCol w="2057400"/>
                <a:gridCol w="2057400"/>
                <a:gridCol w="2057400"/>
                <a:gridCol w="2057400"/>
              </a:tblGrid>
              <a:tr h="904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Tipo de mercado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Número vendedores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Barrera a la entrada de vendedores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Naturaleza del producto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048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Competencia perfecta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Muchos, pequeños e independientes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Ninguna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Homogéneo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7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Monopolio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Uno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Insuperables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Homogéneo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048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Competencia monopolística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Muchos, pequeños y prácticamente independientes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Ninguna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Diferenciado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048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Oligopolio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Pocos e interdependientes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Grandes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Homogéneo o diferenciado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6" name="Tabla 1">
            <a:hlinkClick r:id="" action="ppaction://media"/>
          </p:cNvPr>
          <p:cNvPicPr>
            <a:picLocks noRot="1" noChangeAspect="1"/>
          </p:cNvPicPr>
          <p:nvPr>
            <a:wavAudioFile r:embed="rId1" name="Tabla 1"/>
          </p:nvPr>
        </p:nvPicPr>
        <p:blipFill>
          <a:blip r:embed="rId4"/>
          <a:stretch>
            <a:fillRect/>
          </a:stretch>
        </p:blipFill>
        <p:spPr>
          <a:xfrm>
            <a:off x="2329543" y="344714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75EC-4C23-4657-8FD6-9409CEECD91E}" type="slidenum">
              <a:rPr lang="es-ES"/>
              <a:pPr/>
              <a:t>50</a:t>
            </a:fld>
            <a:endParaRPr lang="es-ES"/>
          </a:p>
        </p:txBody>
      </p:sp>
      <p:grpSp>
        <p:nvGrpSpPr>
          <p:cNvPr id="494594" name="Group 2"/>
          <p:cNvGrpSpPr>
            <a:grpSpLocks/>
          </p:cNvGrpSpPr>
          <p:nvPr/>
        </p:nvGrpSpPr>
        <p:grpSpPr bwMode="auto">
          <a:xfrm>
            <a:off x="2235200" y="2236788"/>
            <a:ext cx="4756150" cy="3184525"/>
            <a:chOff x="1409" y="1409"/>
            <a:chExt cx="2996" cy="2006"/>
          </a:xfrm>
        </p:grpSpPr>
        <p:sp>
          <p:nvSpPr>
            <p:cNvPr id="494595" name="Line 3"/>
            <p:cNvSpPr>
              <a:spLocks noChangeShapeType="1"/>
            </p:cNvSpPr>
            <p:nvPr/>
          </p:nvSpPr>
          <p:spPr bwMode="auto">
            <a:xfrm>
              <a:off x="1409" y="1409"/>
              <a:ext cx="2751" cy="1791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94596" name="Rectangle 4"/>
            <p:cNvSpPr>
              <a:spLocks noChangeArrowheads="1"/>
            </p:cNvSpPr>
            <p:nvPr/>
          </p:nvSpPr>
          <p:spPr bwMode="auto">
            <a:xfrm>
              <a:off x="4173" y="3165"/>
              <a:ext cx="232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dirty="0"/>
                <a:t>D</a:t>
              </a:r>
            </a:p>
          </p:txBody>
        </p:sp>
      </p:grpSp>
      <p:grpSp>
        <p:nvGrpSpPr>
          <p:cNvPr id="494597" name="Group 5"/>
          <p:cNvGrpSpPr>
            <a:grpSpLocks/>
          </p:cNvGrpSpPr>
          <p:nvPr/>
        </p:nvGrpSpPr>
        <p:grpSpPr bwMode="auto">
          <a:xfrm>
            <a:off x="1808163" y="3354388"/>
            <a:ext cx="6877050" cy="2962275"/>
            <a:chOff x="1139" y="2113"/>
            <a:chExt cx="4332" cy="1866"/>
          </a:xfrm>
        </p:grpSpPr>
        <p:sp>
          <p:nvSpPr>
            <p:cNvPr id="494598" name="Freeform 6"/>
            <p:cNvSpPr>
              <a:spLocks/>
            </p:cNvSpPr>
            <p:nvPr/>
          </p:nvSpPr>
          <p:spPr bwMode="auto">
            <a:xfrm>
              <a:off x="1392" y="2352"/>
              <a:ext cx="1489" cy="6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488" y="0"/>
                </a:cxn>
                <a:cxn ang="0">
                  <a:pos x="1104" y="192"/>
                </a:cxn>
                <a:cxn ang="0">
                  <a:pos x="576" y="432"/>
                </a:cxn>
                <a:cxn ang="0">
                  <a:pos x="0" y="624"/>
                </a:cxn>
                <a:cxn ang="0">
                  <a:pos x="0" y="0"/>
                </a:cxn>
              </a:cxnLst>
              <a:rect l="0" t="0" r="r" b="b"/>
              <a:pathLst>
                <a:path w="1489" h="625">
                  <a:moveTo>
                    <a:pt x="0" y="0"/>
                  </a:moveTo>
                  <a:lnTo>
                    <a:pt x="1488" y="0"/>
                  </a:lnTo>
                  <a:lnTo>
                    <a:pt x="1104" y="192"/>
                  </a:lnTo>
                  <a:lnTo>
                    <a:pt x="576" y="432"/>
                  </a:lnTo>
                  <a:lnTo>
                    <a:pt x="0" y="624"/>
                  </a:lnTo>
                  <a:lnTo>
                    <a:pt x="0" y="0"/>
                  </a:lnTo>
                </a:path>
              </a:pathLst>
            </a:custGeom>
            <a:solidFill>
              <a:srgbClr val="99CCFF"/>
            </a:solidFill>
            <a:ln w="12700" cap="rnd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494599" name="Line 7"/>
            <p:cNvSpPr>
              <a:spLocks noChangeShapeType="1"/>
            </p:cNvSpPr>
            <p:nvPr/>
          </p:nvSpPr>
          <p:spPr bwMode="auto">
            <a:xfrm flipH="1">
              <a:off x="1385" y="2352"/>
              <a:ext cx="145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94600" name="Rectangle 8"/>
            <p:cNvSpPr>
              <a:spLocks noChangeArrowheads="1"/>
            </p:cNvSpPr>
            <p:nvPr/>
          </p:nvSpPr>
          <p:spPr bwMode="auto">
            <a:xfrm>
              <a:off x="1139" y="2231"/>
              <a:ext cx="266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dirty="0"/>
                <a:t>P</a:t>
              </a:r>
              <a:r>
                <a:rPr lang="en-US" sz="2000" b="1" baseline="30000" dirty="0"/>
                <a:t>*</a:t>
              </a:r>
            </a:p>
          </p:txBody>
        </p:sp>
        <p:sp>
          <p:nvSpPr>
            <p:cNvPr id="494601" name="Rectangle 9"/>
            <p:cNvSpPr>
              <a:spLocks noChangeArrowheads="1"/>
            </p:cNvSpPr>
            <p:nvPr/>
          </p:nvSpPr>
          <p:spPr bwMode="auto">
            <a:xfrm>
              <a:off x="2781" y="3729"/>
              <a:ext cx="283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dirty="0"/>
                <a:t>Q</a:t>
              </a:r>
              <a:r>
                <a:rPr lang="en-US" sz="2000" b="1" baseline="30000" dirty="0"/>
                <a:t>*</a:t>
              </a:r>
            </a:p>
          </p:txBody>
        </p:sp>
        <p:sp>
          <p:nvSpPr>
            <p:cNvPr id="494602" name="Line 10"/>
            <p:cNvSpPr>
              <a:spLocks noChangeShapeType="1"/>
            </p:cNvSpPr>
            <p:nvPr/>
          </p:nvSpPr>
          <p:spPr bwMode="auto">
            <a:xfrm>
              <a:off x="2880" y="2361"/>
              <a:ext cx="0" cy="137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94603" name="Rectangle 11"/>
            <p:cNvSpPr>
              <a:spLocks noChangeArrowheads="1"/>
            </p:cNvSpPr>
            <p:nvPr/>
          </p:nvSpPr>
          <p:spPr bwMode="auto">
            <a:xfrm>
              <a:off x="1767" y="2982"/>
              <a:ext cx="1052" cy="40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b="1" dirty="0" err="1"/>
                <a:t>Excedente</a:t>
              </a:r>
              <a:endParaRPr lang="en-US" b="1" dirty="0"/>
            </a:p>
            <a:p>
              <a:pPr algn="ctr" eaLnBrk="0" hangingPunct="0"/>
              <a:r>
                <a:rPr lang="en-US" b="1" dirty="0"/>
                <a:t>del </a:t>
              </a:r>
              <a:r>
                <a:rPr lang="en-US" b="1" dirty="0" err="1"/>
                <a:t>productor</a:t>
              </a:r>
              <a:endParaRPr lang="en-US" b="1" dirty="0"/>
            </a:p>
          </p:txBody>
        </p:sp>
        <p:sp>
          <p:nvSpPr>
            <p:cNvPr id="494604" name="Line 12"/>
            <p:cNvSpPr>
              <a:spLocks noChangeShapeType="1"/>
            </p:cNvSpPr>
            <p:nvPr/>
          </p:nvSpPr>
          <p:spPr bwMode="auto">
            <a:xfrm flipH="1" flipV="1">
              <a:off x="1961" y="2585"/>
              <a:ext cx="255" cy="44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94605" name="Rectangle 13"/>
            <p:cNvSpPr>
              <a:spLocks noChangeArrowheads="1"/>
            </p:cNvSpPr>
            <p:nvPr/>
          </p:nvSpPr>
          <p:spPr bwMode="auto">
            <a:xfrm>
              <a:off x="3528" y="2113"/>
              <a:ext cx="1943" cy="52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600" b="1" dirty="0"/>
                <a:t>El </a:t>
              </a:r>
              <a:r>
                <a:rPr lang="en-US" sz="1600" b="1" dirty="0" err="1"/>
                <a:t>excedente</a:t>
              </a:r>
              <a:r>
                <a:rPr lang="en-US" sz="1600" b="1" dirty="0"/>
                <a:t> del </a:t>
              </a:r>
              <a:r>
                <a:rPr lang="en-US" sz="1600" b="1" dirty="0" err="1"/>
                <a:t>productor</a:t>
              </a:r>
              <a:r>
                <a:rPr lang="en-US" sz="1600" b="1" dirty="0"/>
                <a:t> </a:t>
              </a:r>
              <a:r>
                <a:rPr lang="en-US" sz="1600" b="1" dirty="0" err="1"/>
                <a:t>es</a:t>
              </a:r>
              <a:endParaRPr lang="en-US" sz="1600" b="1" dirty="0"/>
            </a:p>
            <a:p>
              <a:pPr algn="ctr" eaLnBrk="0" hangingPunct="0"/>
              <a:r>
                <a:rPr lang="en-US" sz="1600" b="1" dirty="0"/>
                <a:t>la </a:t>
              </a:r>
              <a:r>
                <a:rPr lang="en-US" sz="1600" b="1" dirty="0" err="1"/>
                <a:t>diferencia</a:t>
              </a:r>
              <a:r>
                <a:rPr lang="en-US" sz="1600" b="1" dirty="0"/>
                <a:t> </a:t>
              </a:r>
              <a:r>
                <a:rPr lang="en-US" sz="1600" b="1" dirty="0" smtClean="0"/>
                <a:t>entre </a:t>
              </a:r>
              <a:r>
                <a:rPr lang="en-US" sz="1600" b="1" i="1" dirty="0"/>
                <a:t>P* </a:t>
              </a:r>
            </a:p>
            <a:p>
              <a:pPr algn="ctr" eaLnBrk="0" hangingPunct="0"/>
              <a:r>
                <a:rPr lang="en-US" sz="1600" b="1" dirty="0"/>
                <a:t>y </a:t>
              </a:r>
              <a:r>
                <a:rPr lang="en-US" sz="1600" b="1" i="1" dirty="0"/>
                <a:t>S </a:t>
              </a:r>
              <a:r>
                <a:rPr lang="en-US" sz="1600" b="1" dirty="0"/>
                <a:t>de</a:t>
              </a:r>
              <a:r>
                <a:rPr lang="en-US" sz="1600" b="1" i="1" dirty="0"/>
                <a:t> </a:t>
              </a:r>
              <a:r>
                <a:rPr lang="en-US" sz="1600" b="1" dirty="0"/>
                <a:t>0 a </a:t>
              </a:r>
              <a:r>
                <a:rPr lang="en-US" sz="1600" b="1" i="1" dirty="0"/>
                <a:t>Q</a:t>
              </a:r>
              <a:r>
                <a:rPr lang="en-US" sz="1600" b="1" i="1" baseline="30000" dirty="0"/>
                <a:t>*</a:t>
              </a:r>
              <a:r>
                <a:rPr lang="en-US" sz="1600" b="1" i="1" dirty="0"/>
                <a:t>.</a:t>
              </a:r>
            </a:p>
          </p:txBody>
        </p:sp>
      </p:grpSp>
      <p:sp>
        <p:nvSpPr>
          <p:cNvPr id="494606" name="Rectangle 14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4607" name="Rectangle 15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4608" name="Rectangle 16"/>
          <p:cNvSpPr>
            <a:spLocks noGrp="1" noChangeArrowheads="1"/>
          </p:cNvSpPr>
          <p:nvPr>
            <p:ph type="title"/>
          </p:nvPr>
        </p:nvSpPr>
        <p:spPr>
          <a:xfrm>
            <a:off x="550863" y="6076950"/>
            <a:ext cx="85931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400" i="1" dirty="0" err="1" smtClean="0"/>
              <a:t>Figura</a:t>
            </a:r>
            <a:r>
              <a:rPr lang="en-US" sz="2400" i="1" dirty="0" smtClean="0"/>
              <a:t> </a:t>
            </a:r>
            <a:r>
              <a:rPr lang="en-US" sz="2400" i="1" dirty="0"/>
              <a:t>15</a:t>
            </a:r>
            <a:r>
              <a:rPr lang="en-US" sz="2400" dirty="0"/>
              <a:t>. </a:t>
            </a:r>
            <a:r>
              <a:rPr lang="en-US" sz="2400" dirty="0" err="1" smtClean="0"/>
              <a:t>Excedente</a:t>
            </a:r>
            <a:r>
              <a:rPr lang="en-US" sz="2400" dirty="0" smtClean="0"/>
              <a:t> </a:t>
            </a:r>
            <a:r>
              <a:rPr lang="en-US" sz="2400" dirty="0"/>
              <a:t>del </a:t>
            </a:r>
            <a:r>
              <a:rPr lang="en-US" sz="2400" dirty="0" err="1"/>
              <a:t>productor</a:t>
            </a:r>
            <a:r>
              <a:rPr lang="en-US" sz="2400" dirty="0"/>
              <a:t> de un </a:t>
            </a:r>
            <a:r>
              <a:rPr lang="en-US" sz="2400" dirty="0" err="1" smtClean="0"/>
              <a:t>mercado</a:t>
            </a:r>
            <a:r>
              <a:rPr lang="en-US" sz="2400" dirty="0" smtClean="0"/>
              <a:t>.</a:t>
            </a:r>
            <a:endParaRPr lang="en-US" sz="3600" dirty="0"/>
          </a:p>
        </p:txBody>
      </p:sp>
      <p:sp>
        <p:nvSpPr>
          <p:cNvPr id="494609" name="Rectangle 17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4610" name="Line 18"/>
          <p:cNvSpPr>
            <a:spLocks noChangeShapeType="1"/>
          </p:cNvSpPr>
          <p:nvPr/>
        </p:nvSpPr>
        <p:spPr bwMode="auto">
          <a:xfrm>
            <a:off x="2224088" y="1731963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4611" name="Line 19"/>
          <p:cNvSpPr>
            <a:spLocks noChangeShapeType="1"/>
          </p:cNvSpPr>
          <p:nvPr/>
        </p:nvSpPr>
        <p:spPr bwMode="auto">
          <a:xfrm>
            <a:off x="2214563" y="5969000"/>
            <a:ext cx="5140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4612" name="Rectangle 20"/>
          <p:cNvSpPr>
            <a:spLocks noChangeArrowheads="1"/>
          </p:cNvSpPr>
          <p:nvPr/>
        </p:nvSpPr>
        <p:spPr bwMode="auto">
          <a:xfrm>
            <a:off x="369888" y="1670050"/>
            <a:ext cx="1831975" cy="11874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r" eaLnBrk="0" hangingPunct="0"/>
            <a:r>
              <a:rPr lang="en-US" b="1"/>
              <a:t>Precio</a:t>
            </a:r>
          </a:p>
          <a:p>
            <a:pPr algn="r" eaLnBrk="0" hangingPunct="0"/>
            <a:r>
              <a:rPr lang="en-US" b="1"/>
              <a:t>(dólares</a:t>
            </a:r>
          </a:p>
          <a:p>
            <a:pPr algn="r" eaLnBrk="0" hangingPunct="0"/>
            <a:r>
              <a:rPr lang="en-US" b="1"/>
              <a:t>por unidad</a:t>
            </a:r>
          </a:p>
          <a:p>
            <a:pPr algn="r" eaLnBrk="0" hangingPunct="0"/>
            <a:r>
              <a:rPr lang="en-US" b="1"/>
              <a:t>de producción)</a:t>
            </a:r>
          </a:p>
        </p:txBody>
      </p:sp>
      <p:sp>
        <p:nvSpPr>
          <p:cNvPr id="494613" name="Rectangle 21"/>
          <p:cNvSpPr>
            <a:spLocks noChangeArrowheads="1"/>
          </p:cNvSpPr>
          <p:nvPr/>
        </p:nvSpPr>
        <p:spPr bwMode="auto">
          <a:xfrm>
            <a:off x="7030575" y="5933875"/>
            <a:ext cx="14382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/>
              <a:t>Producción</a:t>
            </a:r>
            <a:endParaRPr lang="en-US" b="1" dirty="0"/>
          </a:p>
        </p:txBody>
      </p:sp>
      <p:grpSp>
        <p:nvGrpSpPr>
          <p:cNvPr id="494614" name="Group 22"/>
          <p:cNvGrpSpPr>
            <a:grpSpLocks/>
          </p:cNvGrpSpPr>
          <p:nvPr/>
        </p:nvGrpSpPr>
        <p:grpSpPr bwMode="auto">
          <a:xfrm>
            <a:off x="2206625" y="1671638"/>
            <a:ext cx="5318125" cy="3055937"/>
            <a:chOff x="1390" y="1053"/>
            <a:chExt cx="3350" cy="1925"/>
          </a:xfrm>
        </p:grpSpPr>
        <p:sp>
          <p:nvSpPr>
            <p:cNvPr id="494615" name="Freeform 23"/>
            <p:cNvSpPr>
              <a:spLocks/>
            </p:cNvSpPr>
            <p:nvPr/>
          </p:nvSpPr>
          <p:spPr bwMode="auto">
            <a:xfrm>
              <a:off x="1390" y="1296"/>
              <a:ext cx="2596" cy="1682"/>
            </a:xfrm>
            <a:custGeom>
              <a:avLst/>
              <a:gdLst/>
              <a:ahLst/>
              <a:cxnLst>
                <a:cxn ang="0">
                  <a:pos x="0" y="1681"/>
                </a:cxn>
                <a:cxn ang="0">
                  <a:pos x="395" y="1552"/>
                </a:cxn>
                <a:cxn ang="0">
                  <a:pos x="593" y="1481"/>
                </a:cxn>
                <a:cxn ang="0">
                  <a:pos x="784" y="1409"/>
                </a:cxn>
                <a:cxn ang="0">
                  <a:pos x="969" y="1333"/>
                </a:cxn>
                <a:cxn ang="0">
                  <a:pos x="1148" y="1248"/>
                </a:cxn>
                <a:cxn ang="0">
                  <a:pos x="1326" y="1157"/>
                </a:cxn>
                <a:cxn ang="0">
                  <a:pos x="1492" y="1057"/>
                </a:cxn>
                <a:cxn ang="0">
                  <a:pos x="1651" y="947"/>
                </a:cxn>
                <a:cxn ang="0">
                  <a:pos x="1798" y="828"/>
                </a:cxn>
                <a:cxn ang="0">
                  <a:pos x="1938" y="700"/>
                </a:cxn>
                <a:cxn ang="0">
                  <a:pos x="2079" y="571"/>
                </a:cxn>
                <a:cxn ang="0">
                  <a:pos x="2212" y="433"/>
                </a:cxn>
                <a:cxn ang="0">
                  <a:pos x="2340" y="290"/>
                </a:cxn>
                <a:cxn ang="0">
                  <a:pos x="2595" y="0"/>
                </a:cxn>
              </a:cxnLst>
              <a:rect l="0" t="0" r="r" b="b"/>
              <a:pathLst>
                <a:path w="2596" h="1682">
                  <a:moveTo>
                    <a:pt x="0" y="1681"/>
                  </a:moveTo>
                  <a:lnTo>
                    <a:pt x="395" y="1552"/>
                  </a:lnTo>
                  <a:lnTo>
                    <a:pt x="593" y="1481"/>
                  </a:lnTo>
                  <a:lnTo>
                    <a:pt x="784" y="1409"/>
                  </a:lnTo>
                  <a:lnTo>
                    <a:pt x="969" y="1333"/>
                  </a:lnTo>
                  <a:lnTo>
                    <a:pt x="1148" y="1248"/>
                  </a:lnTo>
                  <a:lnTo>
                    <a:pt x="1326" y="1157"/>
                  </a:lnTo>
                  <a:lnTo>
                    <a:pt x="1492" y="1057"/>
                  </a:lnTo>
                  <a:lnTo>
                    <a:pt x="1651" y="947"/>
                  </a:lnTo>
                  <a:lnTo>
                    <a:pt x="1798" y="828"/>
                  </a:lnTo>
                  <a:lnTo>
                    <a:pt x="1938" y="700"/>
                  </a:lnTo>
                  <a:lnTo>
                    <a:pt x="2079" y="571"/>
                  </a:lnTo>
                  <a:lnTo>
                    <a:pt x="2212" y="433"/>
                  </a:lnTo>
                  <a:lnTo>
                    <a:pt x="2340" y="290"/>
                  </a:lnTo>
                  <a:lnTo>
                    <a:pt x="2595" y="0"/>
                  </a:lnTo>
                </a:path>
              </a:pathLst>
            </a:custGeom>
            <a:noFill/>
            <a:ln w="50800" cap="rnd" cmpd="sng">
              <a:solidFill>
                <a:srgbClr val="99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s-ES"/>
            </a:p>
          </p:txBody>
        </p:sp>
        <p:sp>
          <p:nvSpPr>
            <p:cNvPr id="494616" name="Rectangle 24"/>
            <p:cNvSpPr>
              <a:spLocks noChangeArrowheads="1"/>
            </p:cNvSpPr>
            <p:nvPr/>
          </p:nvSpPr>
          <p:spPr bwMode="auto">
            <a:xfrm>
              <a:off x="4077" y="1053"/>
              <a:ext cx="663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 b="1" dirty="0"/>
                <a:t>S=ƩCM</a:t>
              </a:r>
            </a:p>
          </p:txBody>
        </p:sp>
      </p:grpSp>
      <p:sp>
        <p:nvSpPr>
          <p:cNvPr id="27" name="Rectangle 2"/>
          <p:cNvSpPr txBox="1">
            <a:spLocks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4. La eficiencia de un mercado competitivo</a:t>
            </a:r>
          </a:p>
        </p:txBody>
      </p:sp>
      <p:pic>
        <p:nvPicPr>
          <p:cNvPr id="2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4288972" y="1607457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94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94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94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5791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D3BF-DF84-49D4-A9C4-C683E1B2C963}" type="slidenum">
              <a:rPr lang="es-ES"/>
              <a:pPr/>
              <a:t>51</a:t>
            </a:fld>
            <a:endParaRPr lang="es-ES"/>
          </a:p>
        </p:txBody>
      </p:sp>
      <p:sp>
        <p:nvSpPr>
          <p:cNvPr id="463874" name="AutoShape 2"/>
          <p:cNvSpPr>
            <a:spLocks noChangeArrowheads="1"/>
          </p:cNvSpPr>
          <p:nvPr/>
        </p:nvSpPr>
        <p:spPr bwMode="auto">
          <a:xfrm rot="5400000">
            <a:off x="2667000" y="3657600"/>
            <a:ext cx="1295400" cy="2209800"/>
          </a:xfrm>
          <a:prstGeom prst="rtTriangle">
            <a:avLst/>
          </a:prstGeom>
          <a:solidFill>
            <a:srgbClr val="CCFFCC"/>
          </a:soli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3875" name="Rectangle 3"/>
          <p:cNvSpPr>
            <a:spLocks noChangeArrowheads="1"/>
          </p:cNvSpPr>
          <p:nvPr/>
        </p:nvSpPr>
        <p:spPr bwMode="auto">
          <a:xfrm>
            <a:off x="647700" y="4630738"/>
            <a:ext cx="1490663" cy="5778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Excedente </a:t>
            </a:r>
          </a:p>
          <a:p>
            <a:pPr eaLnBrk="0" hangingPunct="0"/>
            <a:r>
              <a:rPr lang="en-US" sz="1600" b="1"/>
              <a:t>del productor</a:t>
            </a:r>
          </a:p>
        </p:txBody>
      </p:sp>
      <p:sp>
        <p:nvSpPr>
          <p:cNvPr id="463876" name="Line 4"/>
          <p:cNvSpPr>
            <a:spLocks noChangeShapeType="1"/>
          </p:cNvSpPr>
          <p:nvPr/>
        </p:nvSpPr>
        <p:spPr bwMode="auto">
          <a:xfrm flipV="1">
            <a:off x="1919288" y="4637088"/>
            <a:ext cx="506412" cy="328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3877" name="Rectangle 5"/>
          <p:cNvSpPr>
            <a:spLocks noChangeArrowheads="1"/>
          </p:cNvSpPr>
          <p:nvPr/>
        </p:nvSpPr>
        <p:spPr bwMode="auto">
          <a:xfrm>
            <a:off x="6765925" y="4624388"/>
            <a:ext cx="2378075" cy="1165225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400" b="1"/>
              <a:t>Excedente del productor: </a:t>
            </a:r>
          </a:p>
          <a:p>
            <a:pPr algn="ctr" eaLnBrk="0" hangingPunct="0"/>
            <a:r>
              <a:rPr lang="en-US" sz="1400" b="1"/>
              <a:t>entre 0 y </a:t>
            </a:r>
            <a:r>
              <a:rPr lang="en-US" sz="1400" b="1" i="1"/>
              <a:t>Q</a:t>
            </a:r>
            <a:r>
              <a:rPr lang="en-US" sz="1400" b="1" i="1" baseline="-25000"/>
              <a:t>0</a:t>
            </a:r>
            <a:r>
              <a:rPr lang="en-US" sz="1400" b="1" i="1"/>
              <a:t>,</a:t>
            </a:r>
            <a:r>
              <a:rPr lang="en-US" sz="1400" b="1"/>
              <a:t> </a:t>
            </a:r>
          </a:p>
          <a:p>
            <a:pPr algn="ctr" eaLnBrk="0" hangingPunct="0"/>
            <a:r>
              <a:rPr lang="en-US" sz="1400" b="1"/>
              <a:t>los productores reciben </a:t>
            </a:r>
          </a:p>
          <a:p>
            <a:pPr algn="ctr" eaLnBrk="0" hangingPunct="0"/>
            <a:r>
              <a:rPr lang="en-US" sz="1400" b="1"/>
              <a:t>un beneficio neto de la </a:t>
            </a:r>
          </a:p>
          <a:p>
            <a:pPr algn="ctr" eaLnBrk="0" hangingPunct="0"/>
            <a:r>
              <a:rPr lang="en-US" sz="1400" b="1"/>
              <a:t>venta de cada producto.</a:t>
            </a:r>
          </a:p>
        </p:txBody>
      </p:sp>
      <p:grpSp>
        <p:nvGrpSpPr>
          <p:cNvPr id="463878" name="Group 6"/>
          <p:cNvGrpSpPr>
            <a:grpSpLocks/>
          </p:cNvGrpSpPr>
          <p:nvPr/>
        </p:nvGrpSpPr>
        <p:grpSpPr bwMode="auto">
          <a:xfrm>
            <a:off x="2209800" y="1843088"/>
            <a:ext cx="4062413" cy="2286000"/>
            <a:chOff x="1392" y="1152"/>
            <a:chExt cx="2559" cy="1440"/>
          </a:xfrm>
        </p:grpSpPr>
        <p:sp>
          <p:nvSpPr>
            <p:cNvPr id="463879" name="AutoShape 7"/>
            <p:cNvSpPr>
              <a:spLocks noChangeArrowheads="1"/>
            </p:cNvSpPr>
            <p:nvPr/>
          </p:nvSpPr>
          <p:spPr bwMode="auto">
            <a:xfrm>
              <a:off x="1392" y="1152"/>
              <a:ext cx="1440" cy="1440"/>
            </a:xfrm>
            <a:prstGeom prst="rtTriangle">
              <a:avLst/>
            </a:prstGeom>
            <a:solidFill>
              <a:srgbClr val="FFFF00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880" name="Rectangle 8"/>
            <p:cNvSpPr>
              <a:spLocks noChangeArrowheads="1"/>
            </p:cNvSpPr>
            <p:nvPr/>
          </p:nvSpPr>
          <p:spPr bwMode="auto">
            <a:xfrm>
              <a:off x="2209" y="1345"/>
              <a:ext cx="1742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/>
                <a:t>Excedente del consumidor</a:t>
              </a:r>
            </a:p>
          </p:txBody>
        </p:sp>
        <p:sp>
          <p:nvSpPr>
            <p:cNvPr id="463881" name="Line 9"/>
            <p:cNvSpPr>
              <a:spLocks noChangeShapeType="1"/>
            </p:cNvSpPr>
            <p:nvPr/>
          </p:nvSpPr>
          <p:spPr bwMode="auto">
            <a:xfrm flipH="1">
              <a:off x="1961" y="1641"/>
              <a:ext cx="303" cy="27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sp>
        <p:nvSpPr>
          <p:cNvPr id="463882" name="Rectangle 10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3883" name="Rectangle 11"/>
          <p:cNvSpPr>
            <a:spLocks noChangeArrowheads="1"/>
          </p:cNvSpPr>
          <p:nvPr/>
        </p:nvSpPr>
        <p:spPr bwMode="auto">
          <a:xfrm>
            <a:off x="3276600" y="64008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3884" name="Rectangle 12"/>
          <p:cNvSpPr>
            <a:spLocks noGrp="1" noChangeArrowheads="1"/>
          </p:cNvSpPr>
          <p:nvPr>
            <p:ph type="title"/>
          </p:nvPr>
        </p:nvSpPr>
        <p:spPr>
          <a:xfrm>
            <a:off x="138897" y="5576104"/>
            <a:ext cx="8594202" cy="114300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000" i="1" dirty="0" err="1" smtClean="0"/>
              <a:t>Figura</a:t>
            </a:r>
            <a:r>
              <a:rPr lang="en-US" sz="2000" i="1" dirty="0" smtClean="0"/>
              <a:t> </a:t>
            </a:r>
            <a:r>
              <a:rPr lang="en-US" sz="2000" i="1" dirty="0"/>
              <a:t>16</a:t>
            </a:r>
            <a:r>
              <a:rPr lang="en-US" sz="2000" dirty="0"/>
              <a:t>. </a:t>
            </a:r>
            <a:r>
              <a:rPr lang="en-US" sz="2000" dirty="0" err="1" smtClean="0"/>
              <a:t>Excedente</a:t>
            </a:r>
            <a:r>
              <a:rPr lang="en-US" sz="2000" dirty="0" smtClean="0"/>
              <a:t> </a:t>
            </a:r>
            <a:r>
              <a:rPr lang="en-US" sz="2000" dirty="0"/>
              <a:t>del </a:t>
            </a:r>
            <a:r>
              <a:rPr lang="en-US" sz="2000" dirty="0" err="1"/>
              <a:t>consumidor</a:t>
            </a:r>
            <a:r>
              <a:rPr lang="en-US" sz="2000" dirty="0"/>
              <a:t> y del </a:t>
            </a:r>
            <a:r>
              <a:rPr lang="en-US" sz="2000" dirty="0" err="1"/>
              <a:t>productor</a:t>
            </a:r>
            <a:r>
              <a:rPr lang="en-US" sz="2000" dirty="0"/>
              <a:t> (en el </a:t>
            </a:r>
            <a:r>
              <a:rPr lang="en-US" sz="2000" dirty="0" err="1"/>
              <a:t>mercado</a:t>
            </a:r>
            <a:r>
              <a:rPr lang="en-US" sz="2000" dirty="0" smtClean="0"/>
              <a:t>).</a:t>
            </a:r>
            <a:endParaRPr lang="en-US" sz="2800" dirty="0"/>
          </a:p>
        </p:txBody>
      </p:sp>
      <p:sp>
        <p:nvSpPr>
          <p:cNvPr id="463885" name="Rectangle 13"/>
          <p:cNvSpPr>
            <a:spLocks noChangeArrowheads="1"/>
          </p:cNvSpPr>
          <p:nvPr/>
        </p:nvSpPr>
        <p:spPr bwMode="auto">
          <a:xfrm>
            <a:off x="3124200" y="64008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3886" name="Line 14"/>
          <p:cNvSpPr>
            <a:spLocks noChangeShapeType="1"/>
          </p:cNvSpPr>
          <p:nvPr/>
        </p:nvSpPr>
        <p:spPr bwMode="auto">
          <a:xfrm>
            <a:off x="2209800" y="1716088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3887" name="Line 15"/>
          <p:cNvSpPr>
            <a:spLocks noChangeShapeType="1"/>
          </p:cNvSpPr>
          <p:nvPr/>
        </p:nvSpPr>
        <p:spPr bwMode="auto">
          <a:xfrm>
            <a:off x="2203450" y="5972175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3888" name="Rectangle 16"/>
          <p:cNvSpPr>
            <a:spLocks noChangeArrowheads="1"/>
          </p:cNvSpPr>
          <p:nvPr/>
        </p:nvSpPr>
        <p:spPr bwMode="auto">
          <a:xfrm>
            <a:off x="6267450" y="6067425"/>
            <a:ext cx="104933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Cantidad</a:t>
            </a:r>
          </a:p>
        </p:txBody>
      </p:sp>
      <p:sp>
        <p:nvSpPr>
          <p:cNvPr id="463889" name="Rectangle 17"/>
          <p:cNvSpPr>
            <a:spLocks noChangeArrowheads="1"/>
          </p:cNvSpPr>
          <p:nvPr/>
        </p:nvSpPr>
        <p:spPr bwMode="auto">
          <a:xfrm>
            <a:off x="1905000" y="5867400"/>
            <a:ext cx="307975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/>
              <a:t>0</a:t>
            </a:r>
          </a:p>
        </p:txBody>
      </p:sp>
      <p:sp>
        <p:nvSpPr>
          <p:cNvPr id="463890" name="Rectangle 18"/>
          <p:cNvSpPr>
            <a:spLocks noChangeArrowheads="1"/>
          </p:cNvSpPr>
          <p:nvPr/>
        </p:nvSpPr>
        <p:spPr bwMode="auto">
          <a:xfrm>
            <a:off x="1295400" y="1600200"/>
            <a:ext cx="80168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Precio</a:t>
            </a:r>
          </a:p>
        </p:txBody>
      </p:sp>
      <p:grpSp>
        <p:nvGrpSpPr>
          <p:cNvPr id="463891" name="Group 19"/>
          <p:cNvGrpSpPr>
            <a:grpSpLocks/>
          </p:cNvGrpSpPr>
          <p:nvPr/>
        </p:nvGrpSpPr>
        <p:grpSpPr bwMode="auto">
          <a:xfrm>
            <a:off x="2236788" y="2405063"/>
            <a:ext cx="4711700" cy="3030537"/>
            <a:chOff x="1409" y="1515"/>
            <a:chExt cx="2968" cy="1909"/>
          </a:xfrm>
        </p:grpSpPr>
        <p:sp>
          <p:nvSpPr>
            <p:cNvPr id="463892" name="Line 20"/>
            <p:cNvSpPr>
              <a:spLocks noChangeShapeType="1"/>
            </p:cNvSpPr>
            <p:nvPr/>
          </p:nvSpPr>
          <p:spPr bwMode="auto">
            <a:xfrm flipV="1">
              <a:off x="1409" y="1785"/>
              <a:ext cx="2751" cy="1639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893" name="Rectangle 21"/>
            <p:cNvSpPr>
              <a:spLocks noChangeArrowheads="1"/>
            </p:cNvSpPr>
            <p:nvPr/>
          </p:nvSpPr>
          <p:spPr bwMode="auto">
            <a:xfrm>
              <a:off x="4167" y="1515"/>
              <a:ext cx="210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S</a:t>
              </a:r>
            </a:p>
          </p:txBody>
        </p:sp>
      </p:grpSp>
      <p:grpSp>
        <p:nvGrpSpPr>
          <p:cNvPr id="463894" name="Group 22"/>
          <p:cNvGrpSpPr>
            <a:grpSpLocks/>
          </p:cNvGrpSpPr>
          <p:nvPr/>
        </p:nvGrpSpPr>
        <p:grpSpPr bwMode="auto">
          <a:xfrm>
            <a:off x="2236788" y="1855788"/>
            <a:ext cx="4130675" cy="3843337"/>
            <a:chOff x="1409" y="1169"/>
            <a:chExt cx="2602" cy="2421"/>
          </a:xfrm>
        </p:grpSpPr>
        <p:sp>
          <p:nvSpPr>
            <p:cNvPr id="463895" name="Line 23"/>
            <p:cNvSpPr>
              <a:spLocks noChangeShapeType="1"/>
            </p:cNvSpPr>
            <p:nvPr/>
          </p:nvSpPr>
          <p:spPr bwMode="auto">
            <a:xfrm>
              <a:off x="1409" y="1169"/>
              <a:ext cx="2319" cy="2319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896" name="Rectangle 24"/>
            <p:cNvSpPr>
              <a:spLocks noChangeArrowheads="1"/>
            </p:cNvSpPr>
            <p:nvPr/>
          </p:nvSpPr>
          <p:spPr bwMode="auto">
            <a:xfrm>
              <a:off x="3793" y="3361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</a:p>
          </p:txBody>
        </p:sp>
      </p:grpSp>
      <p:grpSp>
        <p:nvGrpSpPr>
          <p:cNvPr id="463897" name="Group 25"/>
          <p:cNvGrpSpPr>
            <a:grpSpLocks/>
          </p:cNvGrpSpPr>
          <p:nvPr/>
        </p:nvGrpSpPr>
        <p:grpSpPr bwMode="auto">
          <a:xfrm>
            <a:off x="1905000" y="3924300"/>
            <a:ext cx="3060700" cy="2749550"/>
            <a:chOff x="1200" y="2472"/>
            <a:chExt cx="1928" cy="1732"/>
          </a:xfrm>
        </p:grpSpPr>
        <p:sp>
          <p:nvSpPr>
            <p:cNvPr id="463898" name="Rectangle 26"/>
            <p:cNvSpPr>
              <a:spLocks noChangeArrowheads="1"/>
            </p:cNvSpPr>
            <p:nvPr/>
          </p:nvSpPr>
          <p:spPr bwMode="auto">
            <a:xfrm>
              <a:off x="1200" y="2472"/>
              <a:ext cx="266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P*</a:t>
              </a:r>
            </a:p>
          </p:txBody>
        </p:sp>
        <p:sp>
          <p:nvSpPr>
            <p:cNvPr id="463899" name="Line 27"/>
            <p:cNvSpPr>
              <a:spLocks noChangeShapeType="1"/>
            </p:cNvSpPr>
            <p:nvPr/>
          </p:nvSpPr>
          <p:spPr bwMode="auto">
            <a:xfrm>
              <a:off x="1401" y="2592"/>
              <a:ext cx="142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00" name="Line 28"/>
            <p:cNvSpPr>
              <a:spLocks noChangeShapeType="1"/>
            </p:cNvSpPr>
            <p:nvPr/>
          </p:nvSpPr>
          <p:spPr bwMode="auto">
            <a:xfrm>
              <a:off x="2784" y="2601"/>
              <a:ext cx="0" cy="113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01" name="Rectangle 29"/>
            <p:cNvSpPr>
              <a:spLocks noChangeArrowheads="1"/>
            </p:cNvSpPr>
            <p:nvPr/>
          </p:nvSpPr>
          <p:spPr bwMode="auto">
            <a:xfrm>
              <a:off x="2679" y="3802"/>
              <a:ext cx="264" cy="2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 i="1"/>
                <a:t>Q*</a:t>
              </a:r>
              <a:endParaRPr lang="en-US" sz="1600" b="1" i="1" baseline="-25000"/>
            </a:p>
          </p:txBody>
        </p:sp>
        <p:sp>
          <p:nvSpPr>
            <p:cNvPr id="463902" name="Rectangle 30"/>
            <p:cNvSpPr>
              <a:spLocks noChangeArrowheads="1"/>
            </p:cNvSpPr>
            <p:nvPr/>
          </p:nvSpPr>
          <p:spPr bwMode="auto">
            <a:xfrm>
              <a:off x="2737" y="4033"/>
              <a:ext cx="114" cy="17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endParaRPr lang="es-ES" sz="1200" b="1"/>
            </a:p>
          </p:txBody>
        </p:sp>
        <p:sp>
          <p:nvSpPr>
            <p:cNvPr id="463903" name="Line 31"/>
            <p:cNvSpPr>
              <a:spLocks noChangeShapeType="1"/>
            </p:cNvSpPr>
            <p:nvPr/>
          </p:nvSpPr>
          <p:spPr bwMode="auto">
            <a:xfrm flipH="1" flipV="1">
              <a:off x="2873" y="3881"/>
              <a:ext cx="255" cy="159"/>
            </a:xfrm>
            <a:prstGeom prst="line">
              <a:avLst/>
            </a:prstGeom>
            <a:noFill/>
            <a:ln w="25400">
              <a:noFill/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04" name="Oval 32"/>
            <p:cNvSpPr>
              <a:spLocks noChangeArrowheads="1"/>
            </p:cNvSpPr>
            <p:nvPr/>
          </p:nvSpPr>
          <p:spPr bwMode="auto">
            <a:xfrm>
              <a:off x="2758" y="2533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</p:grpSp>
      <p:grpSp>
        <p:nvGrpSpPr>
          <p:cNvPr id="463907" name="Group 35"/>
          <p:cNvGrpSpPr>
            <a:grpSpLocks/>
          </p:cNvGrpSpPr>
          <p:nvPr/>
        </p:nvGrpSpPr>
        <p:grpSpPr bwMode="auto">
          <a:xfrm>
            <a:off x="1795463" y="1981200"/>
            <a:ext cx="7348537" cy="4692650"/>
            <a:chOff x="1057" y="1248"/>
            <a:chExt cx="4629" cy="2956"/>
          </a:xfrm>
        </p:grpSpPr>
        <p:sp>
          <p:nvSpPr>
            <p:cNvPr id="463908" name="Rectangle 36"/>
            <p:cNvSpPr>
              <a:spLocks noChangeArrowheads="1"/>
            </p:cNvSpPr>
            <p:nvPr/>
          </p:nvSpPr>
          <p:spPr bwMode="auto">
            <a:xfrm>
              <a:off x="1104" y="1248"/>
              <a:ext cx="27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10</a:t>
              </a:r>
            </a:p>
          </p:txBody>
        </p:sp>
        <p:sp>
          <p:nvSpPr>
            <p:cNvPr id="463909" name="Rectangle 37"/>
            <p:cNvSpPr>
              <a:spLocks noChangeArrowheads="1"/>
            </p:cNvSpPr>
            <p:nvPr/>
          </p:nvSpPr>
          <p:spPr bwMode="auto">
            <a:xfrm>
              <a:off x="1200" y="1920"/>
              <a:ext cx="194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/>
                <a:t>7</a:t>
              </a:r>
            </a:p>
          </p:txBody>
        </p:sp>
        <p:sp>
          <p:nvSpPr>
            <p:cNvPr id="463910" name="Rectangle 38"/>
            <p:cNvSpPr>
              <a:spLocks noChangeArrowheads="1"/>
            </p:cNvSpPr>
            <p:nvPr/>
          </p:nvSpPr>
          <p:spPr bwMode="auto">
            <a:xfrm>
              <a:off x="1921" y="4033"/>
              <a:ext cx="114" cy="17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endParaRPr lang="es-ES" sz="1200" b="1"/>
            </a:p>
          </p:txBody>
        </p:sp>
        <p:sp>
          <p:nvSpPr>
            <p:cNvPr id="463911" name="Line 39"/>
            <p:cNvSpPr>
              <a:spLocks noChangeShapeType="1"/>
            </p:cNvSpPr>
            <p:nvPr/>
          </p:nvSpPr>
          <p:spPr bwMode="auto">
            <a:xfrm flipV="1">
              <a:off x="2304" y="3785"/>
              <a:ext cx="0" cy="303"/>
            </a:xfrm>
            <a:prstGeom prst="line">
              <a:avLst/>
            </a:prstGeom>
            <a:noFill/>
            <a:ln w="25400">
              <a:noFill/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12" name="Line 40"/>
            <p:cNvSpPr>
              <a:spLocks noChangeShapeType="1"/>
            </p:cNvSpPr>
            <p:nvPr/>
          </p:nvSpPr>
          <p:spPr bwMode="auto">
            <a:xfrm>
              <a:off x="1401" y="2064"/>
              <a:ext cx="89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13" name="Line 41"/>
            <p:cNvSpPr>
              <a:spLocks noChangeShapeType="1"/>
            </p:cNvSpPr>
            <p:nvPr/>
          </p:nvSpPr>
          <p:spPr bwMode="auto">
            <a:xfrm>
              <a:off x="2304" y="2073"/>
              <a:ext cx="0" cy="166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14" name="Oval 42"/>
            <p:cNvSpPr>
              <a:spLocks noChangeArrowheads="1"/>
            </p:cNvSpPr>
            <p:nvPr/>
          </p:nvSpPr>
          <p:spPr bwMode="auto">
            <a:xfrm>
              <a:off x="2256" y="201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15" name="Rectangle 43"/>
            <p:cNvSpPr>
              <a:spLocks noChangeArrowheads="1"/>
            </p:cNvSpPr>
            <p:nvPr/>
          </p:nvSpPr>
          <p:spPr bwMode="auto">
            <a:xfrm>
              <a:off x="1057" y="4033"/>
              <a:ext cx="114" cy="17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endParaRPr lang="es-ES" sz="1200" b="1"/>
            </a:p>
          </p:txBody>
        </p:sp>
        <p:sp>
          <p:nvSpPr>
            <p:cNvPr id="463916" name="Line 44"/>
            <p:cNvSpPr>
              <a:spLocks noChangeShapeType="1"/>
            </p:cNvSpPr>
            <p:nvPr/>
          </p:nvSpPr>
          <p:spPr bwMode="auto">
            <a:xfrm>
              <a:off x="1632" y="1439"/>
              <a:ext cx="0" cy="22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17" name="Line 45"/>
            <p:cNvSpPr>
              <a:spLocks noChangeShapeType="1"/>
            </p:cNvSpPr>
            <p:nvPr/>
          </p:nvSpPr>
          <p:spPr bwMode="auto">
            <a:xfrm>
              <a:off x="1401" y="1392"/>
              <a:ext cx="22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18" name="Oval 46"/>
            <p:cNvSpPr>
              <a:spLocks noChangeArrowheads="1"/>
            </p:cNvSpPr>
            <p:nvPr/>
          </p:nvSpPr>
          <p:spPr bwMode="auto">
            <a:xfrm>
              <a:off x="1584" y="134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19" name="Line 47"/>
            <p:cNvSpPr>
              <a:spLocks noChangeShapeType="1"/>
            </p:cNvSpPr>
            <p:nvPr/>
          </p:nvSpPr>
          <p:spPr bwMode="auto">
            <a:xfrm flipV="1">
              <a:off x="1632" y="3785"/>
              <a:ext cx="0" cy="303"/>
            </a:xfrm>
            <a:prstGeom prst="line">
              <a:avLst/>
            </a:prstGeom>
            <a:noFill/>
            <a:ln w="25400">
              <a:noFill/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463920" name="Rectangle 48"/>
            <p:cNvSpPr>
              <a:spLocks noChangeArrowheads="1"/>
            </p:cNvSpPr>
            <p:nvPr/>
          </p:nvSpPr>
          <p:spPr bwMode="auto">
            <a:xfrm>
              <a:off x="4088" y="1948"/>
              <a:ext cx="1598" cy="734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algn="ctr" eaLnBrk="0" hangingPunct="0"/>
              <a:r>
                <a:rPr lang="en-US" sz="1400" b="1" dirty="0" err="1"/>
                <a:t>Excedente</a:t>
              </a:r>
              <a:r>
                <a:rPr lang="en-US" sz="1400" b="1" dirty="0"/>
                <a:t> del </a:t>
              </a:r>
              <a:r>
                <a:rPr lang="en-US" sz="1400" b="1" dirty="0" err="1"/>
                <a:t>consumidor</a:t>
              </a:r>
              <a:r>
                <a:rPr lang="en-US" sz="1400" b="1" dirty="0"/>
                <a:t>:</a:t>
              </a:r>
            </a:p>
            <a:p>
              <a:pPr algn="ctr" eaLnBrk="0" hangingPunct="0"/>
              <a:r>
                <a:rPr lang="en-US" sz="1400" b="1" dirty="0"/>
                <a:t>entre 0 y </a:t>
              </a:r>
              <a:r>
                <a:rPr lang="en-US" sz="1400" b="1" i="1" dirty="0"/>
                <a:t>Q</a:t>
              </a:r>
              <a:r>
                <a:rPr lang="en-US" sz="1400" b="1" i="1" baseline="-25000" dirty="0"/>
                <a:t>0</a:t>
              </a:r>
              <a:r>
                <a:rPr lang="en-US" sz="1400" b="1" i="1" dirty="0"/>
                <a:t>,</a:t>
              </a:r>
              <a:r>
                <a:rPr lang="en-US" sz="1400" b="1" dirty="0"/>
                <a:t> </a:t>
              </a:r>
            </a:p>
            <a:p>
              <a:pPr algn="ctr" eaLnBrk="0" hangingPunct="0"/>
              <a:r>
                <a:rPr lang="en-US" sz="1400" b="1" dirty="0"/>
                <a:t>los </a:t>
              </a:r>
              <a:r>
                <a:rPr lang="en-US" sz="1400" b="1" dirty="0" err="1"/>
                <a:t>consumidores</a:t>
              </a:r>
              <a:r>
                <a:rPr lang="en-US" sz="1400" b="1" dirty="0"/>
                <a:t> </a:t>
              </a:r>
              <a:endParaRPr lang="en-US" sz="1400" b="1" dirty="0" smtClean="0"/>
            </a:p>
            <a:p>
              <a:pPr algn="ctr" eaLnBrk="0" hangingPunct="0"/>
              <a:r>
                <a:rPr lang="en-US" sz="1400" b="1" dirty="0" err="1" smtClean="0"/>
                <a:t>reciben</a:t>
              </a:r>
              <a:r>
                <a:rPr lang="en-US" sz="1400" b="1" dirty="0" smtClean="0"/>
                <a:t> un </a:t>
              </a:r>
              <a:r>
                <a:rPr lang="en-US" sz="1400" b="1" dirty="0" err="1" smtClean="0"/>
                <a:t>beneficio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neto</a:t>
              </a:r>
              <a:r>
                <a:rPr lang="en-US" sz="1400" b="1" dirty="0" smtClean="0"/>
                <a:t> </a:t>
              </a:r>
            </a:p>
            <a:p>
              <a:pPr algn="ctr" eaLnBrk="0" hangingPunct="0"/>
              <a:r>
                <a:rPr lang="en-US" sz="1400" b="1" dirty="0" err="1" smtClean="0"/>
                <a:t>por</a:t>
              </a:r>
              <a:r>
                <a:rPr lang="en-US" sz="1400" b="1" dirty="0" smtClean="0"/>
                <a:t> </a:t>
              </a:r>
              <a:r>
                <a:rPr lang="en-US" sz="1400" b="1" dirty="0"/>
                <a:t>la </a:t>
              </a:r>
              <a:r>
                <a:rPr lang="en-US" sz="1400" b="1" dirty="0" err="1"/>
                <a:t>compra</a:t>
              </a:r>
              <a:r>
                <a:rPr lang="en-US" sz="1400" b="1" dirty="0"/>
                <a:t> del </a:t>
              </a:r>
              <a:r>
                <a:rPr lang="en-US" sz="1400" b="1" dirty="0" err="1"/>
                <a:t>producto</a:t>
              </a:r>
              <a:r>
                <a:rPr lang="en-US" sz="1400" b="1" dirty="0"/>
                <a:t>.</a:t>
              </a:r>
            </a:p>
          </p:txBody>
        </p:sp>
      </p:grpSp>
      <p:sp>
        <p:nvSpPr>
          <p:cNvPr id="463921" name="Rectangle 49"/>
          <p:cNvSpPr>
            <a:spLocks noChangeArrowheads="1"/>
          </p:cNvSpPr>
          <p:nvPr/>
        </p:nvSpPr>
        <p:spPr bwMode="auto">
          <a:xfrm>
            <a:off x="2565400" y="6034088"/>
            <a:ext cx="3111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1</a:t>
            </a:r>
          </a:p>
        </p:txBody>
      </p:sp>
      <p:sp>
        <p:nvSpPr>
          <p:cNvPr id="463922" name="Rectangle 50"/>
          <p:cNvSpPr>
            <a:spLocks noChangeArrowheads="1"/>
          </p:cNvSpPr>
          <p:nvPr/>
        </p:nvSpPr>
        <p:spPr bwMode="auto">
          <a:xfrm>
            <a:off x="3622675" y="6019800"/>
            <a:ext cx="31115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3</a:t>
            </a:r>
          </a:p>
        </p:txBody>
      </p:sp>
      <p:sp>
        <p:nvSpPr>
          <p:cNvPr id="463923" name="Rectangle 51"/>
          <p:cNvSpPr>
            <a:spLocks noChangeArrowheads="1"/>
          </p:cNvSpPr>
          <p:nvPr/>
        </p:nvSpPr>
        <p:spPr bwMode="auto">
          <a:xfrm>
            <a:off x="1760538" y="5233988"/>
            <a:ext cx="3492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C</a:t>
            </a:r>
          </a:p>
        </p:txBody>
      </p:sp>
      <p:sp>
        <p:nvSpPr>
          <p:cNvPr id="463924" name="Rectangle 52"/>
          <p:cNvSpPr>
            <a:spLocks noChangeArrowheads="1"/>
          </p:cNvSpPr>
          <p:nvPr/>
        </p:nvSpPr>
        <p:spPr bwMode="auto">
          <a:xfrm>
            <a:off x="4313238" y="3460750"/>
            <a:ext cx="349250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B</a:t>
            </a:r>
          </a:p>
        </p:txBody>
      </p:sp>
      <p:sp>
        <p:nvSpPr>
          <p:cNvPr id="463925" name="Rectangle 53"/>
          <p:cNvSpPr>
            <a:spLocks noChangeArrowheads="1"/>
          </p:cNvSpPr>
          <p:nvPr/>
        </p:nvSpPr>
        <p:spPr bwMode="auto">
          <a:xfrm>
            <a:off x="2366963" y="1471613"/>
            <a:ext cx="349250" cy="3667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s-ES" b="1"/>
              <a:t>A</a:t>
            </a:r>
          </a:p>
        </p:txBody>
      </p:sp>
      <p:sp>
        <p:nvSpPr>
          <p:cNvPr id="54" name="Rectangle 2"/>
          <p:cNvSpPr txBox="1">
            <a:spLocks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4. La eficiencia de un mercado competitivo</a:t>
            </a:r>
          </a:p>
        </p:txBody>
      </p:sp>
    </p:spTree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3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3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63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63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63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3BFD2-E6B3-4D22-86C8-3F2D129C9B54}" type="slidenum">
              <a:rPr lang="es-ES"/>
              <a:pPr/>
              <a:t>52</a:t>
            </a:fld>
            <a:endParaRPr lang="es-ES"/>
          </a:p>
        </p:txBody>
      </p:sp>
      <p:sp>
        <p:nvSpPr>
          <p:cNvPr id="46182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182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61828" name="Rectangle 4"/>
          <p:cNvSpPr>
            <a:spLocks noGrp="1" noChangeArrowheads="1"/>
          </p:cNvSpPr>
          <p:nvPr>
            <p:ph type="title"/>
          </p:nvPr>
        </p:nvSpPr>
        <p:spPr>
          <a:xfrm>
            <a:off x="304800" y="463550"/>
            <a:ext cx="8610600" cy="10477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4. La eficiencia de un mercado competitivo</a:t>
            </a:r>
            <a:endParaRPr lang="en-US" sz="3600" dirty="0"/>
          </a:p>
        </p:txBody>
      </p:sp>
      <p:sp>
        <p:nvSpPr>
          <p:cNvPr id="461829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s-ES" sz="2800" dirty="0"/>
              <a:t>Los beneficios totales derivados del intercambio en los mercados pueden medirse como la suma del excedente del consumidor y del productor (área ABC).</a:t>
            </a:r>
          </a:p>
          <a:p>
            <a:pPr lvl="1" algn="just">
              <a:lnSpc>
                <a:spcPct val="80000"/>
              </a:lnSpc>
              <a:spcBef>
                <a:spcPct val="70000"/>
              </a:spcBef>
            </a:pPr>
            <a:r>
              <a:rPr lang="es-ES" sz="2400" dirty="0"/>
              <a:t>Ex consumidor = Q*(A-P*)(1/2)</a:t>
            </a:r>
          </a:p>
          <a:p>
            <a:pPr lvl="1" algn="just">
              <a:lnSpc>
                <a:spcPct val="80000"/>
              </a:lnSpc>
              <a:spcBef>
                <a:spcPct val="70000"/>
              </a:spcBef>
            </a:pPr>
            <a:r>
              <a:rPr lang="es-ES" sz="2400" dirty="0"/>
              <a:t>Ex productor = Q*(P*-C)(1/2)</a:t>
            </a:r>
          </a:p>
          <a:p>
            <a:pPr algn="just">
              <a:lnSpc>
                <a:spcPct val="80000"/>
              </a:lnSpc>
              <a:spcBef>
                <a:spcPct val="70000"/>
              </a:spcBef>
            </a:pPr>
            <a:r>
              <a:rPr lang="es-ES" sz="2800" dirty="0"/>
              <a:t>Si se fijaran precios diferentes al determinado por el mecanismo de mercado (P*), se generarían</a:t>
            </a:r>
            <a:r>
              <a:rPr lang="en-US" sz="2800" dirty="0"/>
              <a:t> </a:t>
            </a:r>
            <a:r>
              <a:rPr lang="en-US" sz="2800" dirty="0" err="1"/>
              <a:t>ineficiencias</a:t>
            </a:r>
            <a:r>
              <a:rPr lang="en-US" sz="2800" dirty="0"/>
              <a:t> o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pérdida</a:t>
            </a:r>
            <a:r>
              <a:rPr lang="en-US" sz="2800" dirty="0"/>
              <a:t> </a:t>
            </a:r>
            <a:r>
              <a:rPr lang="en-US" sz="2800" dirty="0" err="1"/>
              <a:t>irrecuperable</a:t>
            </a:r>
            <a:r>
              <a:rPr lang="en-US" sz="2800" dirty="0"/>
              <a:t> de </a:t>
            </a:r>
            <a:r>
              <a:rPr lang="en-US" sz="2800" dirty="0" err="1"/>
              <a:t>eficiencia</a:t>
            </a:r>
            <a:r>
              <a:rPr lang="en-US" sz="2800" dirty="0"/>
              <a:t> </a:t>
            </a:r>
            <a:r>
              <a:rPr lang="en-US" sz="2800" dirty="0" smtClean="0"/>
              <a:t>(</a:t>
            </a:r>
            <a:r>
              <a:rPr lang="en-US" sz="2800" dirty="0" err="1" smtClean="0"/>
              <a:t>figuras</a:t>
            </a:r>
            <a:r>
              <a:rPr lang="en-US" sz="2800" dirty="0" smtClean="0"/>
              <a:t> </a:t>
            </a:r>
            <a:r>
              <a:rPr lang="en-US" sz="2800" dirty="0"/>
              <a:t>17 </a:t>
            </a:r>
            <a:r>
              <a:rPr lang="en-US" sz="2800" dirty="0" smtClean="0"/>
              <a:t>y 18</a:t>
            </a:r>
            <a:r>
              <a:rPr lang="en-US" sz="2800" dirty="0"/>
              <a:t>).</a:t>
            </a:r>
            <a:endParaRPr lang="es-ES" sz="2800" dirty="0"/>
          </a:p>
        </p:txBody>
      </p:sp>
      <p:pic>
        <p:nvPicPr>
          <p:cNvPr id="8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871029" y="34798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med">
    <p:pull dir="r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074" name="Group 2"/>
          <p:cNvGrpSpPr>
            <a:grpSpLocks/>
          </p:cNvGrpSpPr>
          <p:nvPr/>
        </p:nvGrpSpPr>
        <p:grpSpPr bwMode="auto">
          <a:xfrm>
            <a:off x="1754188" y="3124200"/>
            <a:ext cx="7007225" cy="3155950"/>
            <a:chOff x="1105" y="1968"/>
            <a:chExt cx="4414" cy="1988"/>
          </a:xfrm>
        </p:grpSpPr>
        <p:sp>
          <p:nvSpPr>
            <p:cNvPr id="515075" name="Oval 3"/>
            <p:cNvSpPr>
              <a:spLocks noChangeArrowheads="1"/>
            </p:cNvSpPr>
            <p:nvPr/>
          </p:nvSpPr>
          <p:spPr bwMode="auto">
            <a:xfrm>
              <a:off x="2112" y="30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076" name="AutoShape 4"/>
            <p:cNvSpPr>
              <a:spLocks noChangeArrowheads="1"/>
            </p:cNvSpPr>
            <p:nvPr/>
          </p:nvSpPr>
          <p:spPr bwMode="auto">
            <a:xfrm rot="5400000">
              <a:off x="2256" y="2496"/>
              <a:ext cx="528" cy="720"/>
            </a:xfrm>
            <a:prstGeom prst="rtTriangle">
              <a:avLst/>
            </a:prstGeom>
            <a:solidFill>
              <a:srgbClr val="CC99FF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077" name="AutoShape 5"/>
            <p:cNvSpPr>
              <a:spLocks noChangeArrowheads="1"/>
            </p:cNvSpPr>
            <p:nvPr/>
          </p:nvSpPr>
          <p:spPr bwMode="auto">
            <a:xfrm>
              <a:off x="2160" y="1968"/>
              <a:ext cx="624" cy="624"/>
            </a:xfrm>
            <a:prstGeom prst="rtTriangle">
              <a:avLst/>
            </a:prstGeom>
            <a:solidFill>
              <a:srgbClr val="CCFFCC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078" name="Rectangle 6"/>
            <p:cNvSpPr>
              <a:spLocks noChangeArrowheads="1"/>
            </p:cNvSpPr>
            <p:nvPr/>
          </p:nvSpPr>
          <p:spPr bwMode="auto">
            <a:xfrm>
              <a:off x="1392" y="2592"/>
              <a:ext cx="768" cy="528"/>
            </a:xfrm>
            <a:prstGeom prst="rect">
              <a:avLst/>
            </a:prstGeom>
            <a:solidFill>
              <a:srgbClr val="CCFFFF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079" name="Line 7"/>
            <p:cNvSpPr>
              <a:spLocks noChangeShapeType="1"/>
            </p:cNvSpPr>
            <p:nvPr/>
          </p:nvSpPr>
          <p:spPr bwMode="auto">
            <a:xfrm>
              <a:off x="1401" y="3120"/>
              <a:ext cx="751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080" name="Rectangle 8"/>
            <p:cNvSpPr>
              <a:spLocks noChangeArrowheads="1"/>
            </p:cNvSpPr>
            <p:nvPr/>
          </p:nvSpPr>
          <p:spPr bwMode="auto">
            <a:xfrm>
              <a:off x="1105" y="2929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515081" name="Rectangle 9"/>
            <p:cNvSpPr>
              <a:spLocks noChangeArrowheads="1"/>
            </p:cNvSpPr>
            <p:nvPr/>
          </p:nvSpPr>
          <p:spPr bwMode="auto">
            <a:xfrm>
              <a:off x="2017" y="3727"/>
              <a:ext cx="279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1</a:t>
              </a:r>
            </a:p>
          </p:txBody>
        </p:sp>
        <p:sp>
          <p:nvSpPr>
            <p:cNvPr id="515082" name="Line 10"/>
            <p:cNvSpPr>
              <a:spLocks noChangeShapeType="1"/>
            </p:cNvSpPr>
            <p:nvPr/>
          </p:nvSpPr>
          <p:spPr bwMode="auto">
            <a:xfrm>
              <a:off x="2160" y="2025"/>
              <a:ext cx="0" cy="175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083" name="Rectangle 11"/>
            <p:cNvSpPr>
              <a:spLocks noChangeArrowheads="1"/>
            </p:cNvSpPr>
            <p:nvPr/>
          </p:nvSpPr>
          <p:spPr bwMode="auto">
            <a:xfrm>
              <a:off x="1671" y="2619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A</a:t>
              </a:r>
            </a:p>
          </p:txBody>
        </p:sp>
        <p:sp>
          <p:nvSpPr>
            <p:cNvPr id="515084" name="Rectangle 12"/>
            <p:cNvSpPr>
              <a:spLocks noChangeArrowheads="1"/>
            </p:cNvSpPr>
            <p:nvPr/>
          </p:nvSpPr>
          <p:spPr bwMode="auto">
            <a:xfrm>
              <a:off x="2209" y="2209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B</a:t>
              </a:r>
            </a:p>
          </p:txBody>
        </p:sp>
        <p:sp>
          <p:nvSpPr>
            <p:cNvPr id="515085" name="Rectangle 13"/>
            <p:cNvSpPr>
              <a:spLocks noChangeArrowheads="1"/>
            </p:cNvSpPr>
            <p:nvPr/>
          </p:nvSpPr>
          <p:spPr bwMode="auto">
            <a:xfrm>
              <a:off x="2161" y="2593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C</a:t>
              </a:r>
            </a:p>
          </p:txBody>
        </p:sp>
        <p:sp>
          <p:nvSpPr>
            <p:cNvPr id="515086" name="Rectangle 14"/>
            <p:cNvSpPr>
              <a:spLocks noChangeArrowheads="1"/>
            </p:cNvSpPr>
            <p:nvPr/>
          </p:nvSpPr>
          <p:spPr bwMode="auto">
            <a:xfrm>
              <a:off x="3697" y="2065"/>
              <a:ext cx="1822" cy="98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lIns="90488" tIns="44450" rIns="90488" bIns="44450">
              <a:spAutoFit/>
            </a:bodyPr>
            <a:lstStyle/>
            <a:p>
              <a:pPr algn="ctr" eaLnBrk="0" hangingPunct="0"/>
              <a:r>
                <a:rPr lang="en-US" sz="1600" b="1"/>
                <a:t>Cuando se regula el precio para que no sea superior a </a:t>
              </a:r>
              <a:r>
                <a:rPr lang="en-US" sz="1600" b="1" i="1"/>
                <a:t>P</a:t>
              </a:r>
              <a:r>
                <a:rPr lang="en-US" sz="1600" b="1" i="1" baseline="-25000"/>
                <a:t>1</a:t>
              </a:r>
              <a:r>
                <a:rPr lang="en-US" sz="1600" b="1"/>
                <a:t>, se produce una pérdida irrecuperable de eficiencia representada por los triángulos </a:t>
              </a:r>
              <a:r>
                <a:rPr lang="en-US" sz="1600" b="1" i="1"/>
                <a:t>B </a:t>
              </a:r>
              <a:r>
                <a:rPr lang="en-US" sz="1600" b="1"/>
                <a:t>y </a:t>
              </a:r>
              <a:r>
                <a:rPr lang="en-US" sz="1600" b="1" i="1"/>
                <a:t>C</a:t>
              </a:r>
              <a:r>
                <a:rPr lang="en-US" sz="1600" b="1"/>
                <a:t>.</a:t>
              </a:r>
            </a:p>
          </p:txBody>
        </p:sp>
      </p:grpSp>
      <p:sp>
        <p:nvSpPr>
          <p:cNvPr id="515087" name="Rectangle 15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5088" name="Rectangle 16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5089" name="Rectangle 17"/>
          <p:cNvSpPr>
            <a:spLocks noGrp="1" noChangeArrowheads="1"/>
          </p:cNvSpPr>
          <p:nvPr>
            <p:ph type="title"/>
          </p:nvPr>
        </p:nvSpPr>
        <p:spPr>
          <a:xfrm>
            <a:off x="611449" y="6076950"/>
            <a:ext cx="7983538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000" i="1" dirty="0" err="1" smtClean="0"/>
              <a:t>Figura</a:t>
            </a:r>
            <a:r>
              <a:rPr lang="en-US" sz="2000" i="1" dirty="0" smtClean="0"/>
              <a:t> </a:t>
            </a:r>
            <a:r>
              <a:rPr lang="en-US" sz="2000" i="1" dirty="0"/>
              <a:t>17</a:t>
            </a:r>
            <a:r>
              <a:rPr lang="en-US" sz="2000" dirty="0"/>
              <a:t>. La </a:t>
            </a:r>
            <a:r>
              <a:rPr lang="en-US" sz="2000" dirty="0" err="1"/>
              <a:t>pérdida</a:t>
            </a:r>
            <a:r>
              <a:rPr lang="en-US" sz="2000" dirty="0"/>
              <a:t> de </a:t>
            </a:r>
            <a:r>
              <a:rPr lang="en-US" sz="2000" dirty="0" err="1"/>
              <a:t>bienestar</a:t>
            </a:r>
            <a:r>
              <a:rPr lang="en-US" sz="2000" dirty="0"/>
              <a:t> </a:t>
            </a:r>
            <a:r>
              <a:rPr lang="en-US" sz="2000" dirty="0" err="1"/>
              <a:t>cuando</a:t>
            </a:r>
            <a:r>
              <a:rPr lang="en-US" sz="2000" dirty="0"/>
              <a:t> se </a:t>
            </a:r>
            <a:r>
              <a:rPr lang="en-US" sz="2000" dirty="0" err="1"/>
              <a:t>mantiene</a:t>
            </a:r>
            <a:r>
              <a:rPr lang="en-US" sz="2000" dirty="0"/>
              <a:t> un </a:t>
            </a:r>
            <a:r>
              <a:rPr lang="en-US" sz="2000" dirty="0" err="1"/>
              <a:t>precio</a:t>
            </a:r>
            <a:r>
              <a:rPr lang="en-US" sz="2000" dirty="0"/>
              <a:t> inferior al </a:t>
            </a:r>
            <a:r>
              <a:rPr lang="en-US" sz="2000" dirty="0" err="1"/>
              <a:t>que</a:t>
            </a:r>
            <a:r>
              <a:rPr lang="en-US" sz="2000" dirty="0"/>
              <a:t> </a:t>
            </a:r>
            <a:r>
              <a:rPr lang="en-US" sz="2000" dirty="0" err="1"/>
              <a:t>vacía</a:t>
            </a:r>
            <a:r>
              <a:rPr lang="en-US" sz="2000" dirty="0"/>
              <a:t> el </a:t>
            </a:r>
            <a:r>
              <a:rPr lang="en-US" sz="2000" dirty="0" err="1" smtClean="0"/>
              <a:t>mercado</a:t>
            </a:r>
            <a:r>
              <a:rPr lang="en-US" sz="2000" dirty="0" smtClean="0"/>
              <a:t>.</a:t>
            </a:r>
            <a:endParaRPr lang="en-US" sz="3600" dirty="0"/>
          </a:p>
        </p:txBody>
      </p:sp>
      <p:sp>
        <p:nvSpPr>
          <p:cNvPr id="515090" name="Rectangle 18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5091" name="Line 19"/>
          <p:cNvSpPr>
            <a:spLocks noChangeShapeType="1"/>
          </p:cNvSpPr>
          <p:nvPr/>
        </p:nvSpPr>
        <p:spPr bwMode="auto">
          <a:xfrm>
            <a:off x="2209800" y="1716088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5092" name="Line 20"/>
          <p:cNvSpPr>
            <a:spLocks noChangeShapeType="1"/>
          </p:cNvSpPr>
          <p:nvPr/>
        </p:nvSpPr>
        <p:spPr bwMode="auto">
          <a:xfrm>
            <a:off x="2203450" y="5972175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5093" name="Rectangle 21"/>
          <p:cNvSpPr>
            <a:spLocks noChangeArrowheads="1"/>
          </p:cNvSpPr>
          <p:nvPr/>
        </p:nvSpPr>
        <p:spPr bwMode="auto">
          <a:xfrm>
            <a:off x="6810496" y="5693921"/>
            <a:ext cx="104933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dirty="0" err="1"/>
              <a:t>Cantidad</a:t>
            </a:r>
            <a:endParaRPr lang="en-US" sz="1600" b="1" dirty="0"/>
          </a:p>
        </p:txBody>
      </p:sp>
      <p:sp>
        <p:nvSpPr>
          <p:cNvPr id="515094" name="Rectangle 22"/>
          <p:cNvSpPr>
            <a:spLocks noChangeArrowheads="1"/>
          </p:cNvSpPr>
          <p:nvPr/>
        </p:nvSpPr>
        <p:spPr bwMode="auto">
          <a:xfrm>
            <a:off x="1295400" y="1600200"/>
            <a:ext cx="80168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Precio</a:t>
            </a:r>
          </a:p>
        </p:txBody>
      </p:sp>
      <p:grpSp>
        <p:nvGrpSpPr>
          <p:cNvPr id="515095" name="Group 23"/>
          <p:cNvGrpSpPr>
            <a:grpSpLocks/>
          </p:cNvGrpSpPr>
          <p:nvPr/>
        </p:nvGrpSpPr>
        <p:grpSpPr bwMode="auto">
          <a:xfrm>
            <a:off x="1754188" y="2084388"/>
            <a:ext cx="4983162" cy="4195762"/>
            <a:chOff x="1105" y="1313"/>
            <a:chExt cx="3139" cy="2643"/>
          </a:xfrm>
        </p:grpSpPr>
        <p:sp>
          <p:nvSpPr>
            <p:cNvPr id="515096" name="Line 24"/>
            <p:cNvSpPr>
              <a:spLocks noChangeShapeType="1"/>
            </p:cNvSpPr>
            <p:nvPr/>
          </p:nvSpPr>
          <p:spPr bwMode="auto">
            <a:xfrm flipV="1">
              <a:off x="1409" y="1713"/>
              <a:ext cx="2559" cy="2023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097" name="Rectangle 25"/>
            <p:cNvSpPr>
              <a:spLocks noChangeArrowheads="1"/>
            </p:cNvSpPr>
            <p:nvPr/>
          </p:nvSpPr>
          <p:spPr bwMode="auto">
            <a:xfrm>
              <a:off x="4034" y="1515"/>
              <a:ext cx="210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S</a:t>
              </a:r>
            </a:p>
          </p:txBody>
        </p:sp>
        <p:sp>
          <p:nvSpPr>
            <p:cNvPr id="515098" name="Line 26"/>
            <p:cNvSpPr>
              <a:spLocks noChangeShapeType="1"/>
            </p:cNvSpPr>
            <p:nvPr/>
          </p:nvSpPr>
          <p:spPr bwMode="auto">
            <a:xfrm>
              <a:off x="1409" y="1313"/>
              <a:ext cx="2367" cy="2127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099" name="Rectangle 27"/>
            <p:cNvSpPr>
              <a:spLocks noChangeArrowheads="1"/>
            </p:cNvSpPr>
            <p:nvPr/>
          </p:nvSpPr>
          <p:spPr bwMode="auto">
            <a:xfrm>
              <a:off x="3793" y="3361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</a:p>
          </p:txBody>
        </p:sp>
        <p:sp>
          <p:nvSpPr>
            <p:cNvPr id="515100" name="Rectangle 28"/>
            <p:cNvSpPr>
              <a:spLocks noChangeArrowheads="1"/>
            </p:cNvSpPr>
            <p:nvPr/>
          </p:nvSpPr>
          <p:spPr bwMode="auto">
            <a:xfrm>
              <a:off x="1105" y="2497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0</a:t>
              </a:r>
            </a:p>
          </p:txBody>
        </p:sp>
        <p:sp>
          <p:nvSpPr>
            <p:cNvPr id="515101" name="Line 29"/>
            <p:cNvSpPr>
              <a:spLocks noChangeShapeType="1"/>
            </p:cNvSpPr>
            <p:nvPr/>
          </p:nvSpPr>
          <p:spPr bwMode="auto">
            <a:xfrm>
              <a:off x="1401" y="2592"/>
              <a:ext cx="137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102" name="Line 30"/>
            <p:cNvSpPr>
              <a:spLocks noChangeShapeType="1"/>
            </p:cNvSpPr>
            <p:nvPr/>
          </p:nvSpPr>
          <p:spPr bwMode="auto">
            <a:xfrm>
              <a:off x="2832" y="2601"/>
              <a:ext cx="0" cy="118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103" name="Oval 31"/>
            <p:cNvSpPr>
              <a:spLocks noChangeArrowheads="1"/>
            </p:cNvSpPr>
            <p:nvPr/>
          </p:nvSpPr>
          <p:spPr bwMode="auto">
            <a:xfrm>
              <a:off x="2784" y="254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5104" name="Rectangle 32"/>
            <p:cNvSpPr>
              <a:spLocks noChangeArrowheads="1"/>
            </p:cNvSpPr>
            <p:nvPr/>
          </p:nvSpPr>
          <p:spPr bwMode="auto">
            <a:xfrm>
              <a:off x="2689" y="3727"/>
              <a:ext cx="279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0</a:t>
              </a:r>
            </a:p>
          </p:txBody>
        </p:sp>
      </p:grpSp>
      <p:sp>
        <p:nvSpPr>
          <p:cNvPr id="515105" name="Text Box 33"/>
          <p:cNvSpPr txBox="1">
            <a:spLocks noChangeArrowheads="1"/>
          </p:cNvSpPr>
          <p:nvPr/>
        </p:nvSpPr>
        <p:spPr bwMode="auto">
          <a:xfrm rot="16200000">
            <a:off x="6709569" y="416719"/>
            <a:ext cx="841375" cy="30781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eaVert">
            <a:spAutoFit/>
          </a:bodyPr>
          <a:lstStyle/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s-ES"/>
              <a:t>P</a:t>
            </a:r>
            <a:r>
              <a:rPr lang="es-ES" baseline="-25000"/>
              <a:t>1</a:t>
            </a:r>
            <a:r>
              <a:rPr lang="es-ES"/>
              <a:t> es precio máximo </a:t>
            </a:r>
          </a:p>
          <a:p>
            <a:pPr>
              <a:lnSpc>
                <a:spcPct val="80000"/>
              </a:lnSpc>
            </a:pPr>
            <a:r>
              <a:rPr lang="es-ES"/>
              <a:t>(por ejemplo: control de alquileres)</a:t>
            </a:r>
          </a:p>
        </p:txBody>
      </p:sp>
      <p:sp>
        <p:nvSpPr>
          <p:cNvPr id="36" name="Rectangle 4"/>
          <p:cNvSpPr txBox="1">
            <a:spLocks noChangeArrowheads="1"/>
          </p:cNvSpPr>
          <p:nvPr/>
        </p:nvSpPr>
        <p:spPr bwMode="auto">
          <a:xfrm>
            <a:off x="304800" y="463550"/>
            <a:ext cx="8610600" cy="104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4. La eficiencia de un mercado competitivo</a:t>
            </a: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35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5116286" y="1781629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5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15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52448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audio>
              <p:cMediaNode>
                <p:cTn id="1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122" name="AutoShape 2"/>
          <p:cNvSpPr>
            <a:spLocks noChangeArrowheads="1"/>
          </p:cNvSpPr>
          <p:nvPr/>
        </p:nvSpPr>
        <p:spPr bwMode="auto">
          <a:xfrm rot="5400000">
            <a:off x="3581400" y="3962400"/>
            <a:ext cx="838200" cy="1143000"/>
          </a:xfrm>
          <a:prstGeom prst="rtTriangle">
            <a:avLst/>
          </a:prstGeom>
          <a:solidFill>
            <a:srgbClr val="CC99FF"/>
          </a:soli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23" name="AutoShape 3"/>
          <p:cNvSpPr>
            <a:spLocks noChangeArrowheads="1"/>
          </p:cNvSpPr>
          <p:nvPr/>
        </p:nvSpPr>
        <p:spPr bwMode="auto">
          <a:xfrm>
            <a:off x="3429000" y="3124200"/>
            <a:ext cx="990600" cy="990600"/>
          </a:xfrm>
          <a:prstGeom prst="rtTriangle">
            <a:avLst/>
          </a:prstGeom>
          <a:solidFill>
            <a:srgbClr val="CCFFCC"/>
          </a:soli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24" name="Rectangle 4"/>
          <p:cNvSpPr>
            <a:spLocks noChangeArrowheads="1"/>
          </p:cNvSpPr>
          <p:nvPr/>
        </p:nvSpPr>
        <p:spPr bwMode="auto">
          <a:xfrm>
            <a:off x="2209800" y="3200400"/>
            <a:ext cx="1219200" cy="914400"/>
          </a:xfrm>
          <a:prstGeom prst="rect">
            <a:avLst/>
          </a:prstGeom>
          <a:solidFill>
            <a:srgbClr val="CCFFFF"/>
          </a:soli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25" name="Line 5"/>
          <p:cNvSpPr>
            <a:spLocks noChangeShapeType="1"/>
          </p:cNvSpPr>
          <p:nvPr/>
        </p:nvSpPr>
        <p:spPr bwMode="auto">
          <a:xfrm>
            <a:off x="2224088" y="3200400"/>
            <a:ext cx="3319462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26" name="Rectangle 6"/>
          <p:cNvSpPr>
            <a:spLocks noChangeArrowheads="1"/>
          </p:cNvSpPr>
          <p:nvPr/>
        </p:nvSpPr>
        <p:spPr bwMode="auto">
          <a:xfrm>
            <a:off x="1754188" y="3049588"/>
            <a:ext cx="417512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P</a:t>
            </a:r>
            <a:r>
              <a:rPr lang="en-US" b="1" i="1" baseline="-25000"/>
              <a:t>2</a:t>
            </a:r>
          </a:p>
        </p:txBody>
      </p:sp>
      <p:sp>
        <p:nvSpPr>
          <p:cNvPr id="517127" name="Rectangle 7"/>
          <p:cNvSpPr>
            <a:spLocks noChangeArrowheads="1"/>
          </p:cNvSpPr>
          <p:nvPr/>
        </p:nvSpPr>
        <p:spPr bwMode="auto">
          <a:xfrm>
            <a:off x="3201988" y="5899150"/>
            <a:ext cx="442912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Q</a:t>
            </a:r>
            <a:r>
              <a:rPr lang="en-US" b="1" i="1" baseline="-25000"/>
              <a:t>3</a:t>
            </a:r>
          </a:p>
        </p:txBody>
      </p:sp>
      <p:sp>
        <p:nvSpPr>
          <p:cNvPr id="517128" name="Line 8"/>
          <p:cNvSpPr>
            <a:spLocks noChangeShapeType="1"/>
          </p:cNvSpPr>
          <p:nvPr/>
        </p:nvSpPr>
        <p:spPr bwMode="auto">
          <a:xfrm>
            <a:off x="3429000" y="3214688"/>
            <a:ext cx="0" cy="27924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29" name="Rectangle 9"/>
          <p:cNvSpPr>
            <a:spLocks noChangeArrowheads="1"/>
          </p:cNvSpPr>
          <p:nvPr/>
        </p:nvSpPr>
        <p:spPr bwMode="auto">
          <a:xfrm>
            <a:off x="2668588" y="3430588"/>
            <a:ext cx="3460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A</a:t>
            </a:r>
          </a:p>
        </p:txBody>
      </p:sp>
      <p:sp>
        <p:nvSpPr>
          <p:cNvPr id="517130" name="Rectangle 10"/>
          <p:cNvSpPr>
            <a:spLocks noChangeArrowheads="1"/>
          </p:cNvSpPr>
          <p:nvPr/>
        </p:nvSpPr>
        <p:spPr bwMode="auto">
          <a:xfrm>
            <a:off x="3506788" y="3506788"/>
            <a:ext cx="3460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B</a:t>
            </a:r>
          </a:p>
        </p:txBody>
      </p:sp>
      <p:sp>
        <p:nvSpPr>
          <p:cNvPr id="517131" name="Rectangle 11"/>
          <p:cNvSpPr>
            <a:spLocks noChangeArrowheads="1"/>
          </p:cNvSpPr>
          <p:nvPr/>
        </p:nvSpPr>
        <p:spPr bwMode="auto">
          <a:xfrm>
            <a:off x="3430588" y="4116388"/>
            <a:ext cx="346075" cy="3635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C</a:t>
            </a:r>
          </a:p>
        </p:txBody>
      </p:sp>
      <p:sp>
        <p:nvSpPr>
          <p:cNvPr id="517132" name="Oval 12"/>
          <p:cNvSpPr>
            <a:spLocks noChangeArrowheads="1"/>
          </p:cNvSpPr>
          <p:nvPr/>
        </p:nvSpPr>
        <p:spPr bwMode="auto">
          <a:xfrm>
            <a:off x="5627688" y="31242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33" name="Line 13"/>
          <p:cNvSpPr>
            <a:spLocks noChangeShapeType="1"/>
          </p:cNvSpPr>
          <p:nvPr/>
        </p:nvSpPr>
        <p:spPr bwMode="auto">
          <a:xfrm>
            <a:off x="5703888" y="3214688"/>
            <a:ext cx="0" cy="2792412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34" name="Rectangle 14"/>
          <p:cNvSpPr>
            <a:spLocks noChangeArrowheads="1"/>
          </p:cNvSpPr>
          <p:nvPr/>
        </p:nvSpPr>
        <p:spPr bwMode="auto">
          <a:xfrm>
            <a:off x="5476875" y="5899150"/>
            <a:ext cx="442913" cy="3635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i="1"/>
              <a:t>Q</a:t>
            </a:r>
            <a:r>
              <a:rPr lang="en-US" b="1" i="1" baseline="-25000"/>
              <a:t>2</a:t>
            </a:r>
          </a:p>
        </p:txBody>
      </p:sp>
      <p:sp>
        <p:nvSpPr>
          <p:cNvPr id="517135" name="Oval 15"/>
          <p:cNvSpPr>
            <a:spLocks noChangeArrowheads="1"/>
          </p:cNvSpPr>
          <p:nvPr/>
        </p:nvSpPr>
        <p:spPr bwMode="auto">
          <a:xfrm>
            <a:off x="3352800" y="487680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36" name="Rectangle 16"/>
          <p:cNvSpPr>
            <a:spLocks noChangeArrowheads="1"/>
          </p:cNvSpPr>
          <p:nvPr/>
        </p:nvSpPr>
        <p:spPr bwMode="auto">
          <a:xfrm>
            <a:off x="3429000" y="1289050"/>
            <a:ext cx="2282825" cy="1803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 algn="ctr" eaLnBrk="0" hangingPunct="0"/>
            <a:r>
              <a:rPr lang="en-US" sz="1400" b="1"/>
              <a:t>Cuando se regula el precio para que no sea inferior a </a:t>
            </a:r>
            <a:r>
              <a:rPr lang="en-US" sz="1400" b="1" i="1"/>
              <a:t>P</a:t>
            </a:r>
            <a:r>
              <a:rPr lang="en-US" sz="1400" b="1" i="1" baseline="-25000"/>
              <a:t>2</a:t>
            </a:r>
            <a:r>
              <a:rPr lang="en-US" sz="1400" b="1"/>
              <a:t> sólo se demanda </a:t>
            </a:r>
            <a:r>
              <a:rPr lang="en-US" sz="1400" b="1" i="1"/>
              <a:t>Q</a:t>
            </a:r>
            <a:r>
              <a:rPr lang="en-US" sz="1400" b="1" i="1" baseline="-25000"/>
              <a:t>3</a:t>
            </a:r>
            <a:r>
              <a:rPr lang="en-US" sz="1400" b="1"/>
              <a:t>. La pérdida irrecuperable de eficiencia está representada por los triángulos </a:t>
            </a:r>
            <a:r>
              <a:rPr lang="en-US" sz="1400" b="1" i="1"/>
              <a:t>B </a:t>
            </a:r>
            <a:r>
              <a:rPr lang="en-US" sz="1400" b="1"/>
              <a:t>y </a:t>
            </a:r>
            <a:r>
              <a:rPr lang="en-US" sz="1400" b="1" i="1"/>
              <a:t>C.</a:t>
            </a:r>
          </a:p>
        </p:txBody>
      </p:sp>
      <p:sp>
        <p:nvSpPr>
          <p:cNvPr id="517137" name="Rectangle 17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38" name="Rectangle 18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39" name="Rectangle 19"/>
          <p:cNvSpPr>
            <a:spLocks noGrp="1" noChangeArrowheads="1"/>
          </p:cNvSpPr>
          <p:nvPr>
            <p:ph type="title"/>
          </p:nvPr>
        </p:nvSpPr>
        <p:spPr>
          <a:xfrm>
            <a:off x="188913" y="6076950"/>
            <a:ext cx="895508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n-US" sz="2000" i="1" dirty="0" err="1" smtClean="0"/>
              <a:t>Figura</a:t>
            </a:r>
            <a:r>
              <a:rPr lang="en-US" sz="2000" i="1" dirty="0" smtClean="0"/>
              <a:t> </a:t>
            </a:r>
            <a:r>
              <a:rPr lang="en-US" sz="2000" i="1" dirty="0"/>
              <a:t>18</a:t>
            </a:r>
            <a:r>
              <a:rPr lang="en-US" sz="2000" dirty="0"/>
              <a:t>. La </a:t>
            </a:r>
            <a:r>
              <a:rPr lang="en-US" sz="2000" dirty="0" err="1"/>
              <a:t>pérdida</a:t>
            </a:r>
            <a:r>
              <a:rPr lang="en-US" sz="2000" dirty="0"/>
              <a:t> de </a:t>
            </a:r>
            <a:r>
              <a:rPr lang="en-US" sz="2000" dirty="0" err="1"/>
              <a:t>bienestar</a:t>
            </a:r>
            <a:r>
              <a:rPr lang="en-US" sz="2000" dirty="0"/>
              <a:t> </a:t>
            </a:r>
            <a:r>
              <a:rPr lang="en-US" sz="2000" dirty="0" err="1"/>
              <a:t>cuando</a:t>
            </a:r>
            <a:r>
              <a:rPr lang="en-US" sz="2000" dirty="0"/>
              <a:t> se </a:t>
            </a:r>
            <a:r>
              <a:rPr lang="en-US" sz="2000" dirty="0" err="1"/>
              <a:t>mantiene</a:t>
            </a:r>
            <a:r>
              <a:rPr lang="en-US" sz="2000" dirty="0"/>
              <a:t> un </a:t>
            </a:r>
            <a:r>
              <a:rPr lang="en-US" sz="2000" dirty="0" err="1"/>
              <a:t>precio</a:t>
            </a:r>
            <a:r>
              <a:rPr lang="en-US" sz="2000" dirty="0"/>
              <a:t> superior al </a:t>
            </a:r>
            <a:r>
              <a:rPr lang="en-US" sz="2000" dirty="0" err="1"/>
              <a:t>que</a:t>
            </a:r>
            <a:r>
              <a:rPr lang="en-US" sz="2000" dirty="0"/>
              <a:t> </a:t>
            </a:r>
            <a:r>
              <a:rPr lang="en-US" sz="2000" dirty="0" err="1"/>
              <a:t>vacía</a:t>
            </a:r>
            <a:r>
              <a:rPr lang="en-US" sz="2000" dirty="0"/>
              <a:t> el </a:t>
            </a:r>
            <a:r>
              <a:rPr lang="en-US" sz="2000" dirty="0" err="1" smtClean="0"/>
              <a:t>mercado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517140" name="Rectangle 20"/>
          <p:cNvSpPr>
            <a:spLocks noChangeArrowheads="1"/>
          </p:cNvSpPr>
          <p:nvPr/>
        </p:nvSpPr>
        <p:spPr bwMode="auto">
          <a:xfrm>
            <a:off x="3124200" y="62357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41" name="Line 21"/>
          <p:cNvSpPr>
            <a:spLocks noChangeShapeType="1"/>
          </p:cNvSpPr>
          <p:nvPr/>
        </p:nvSpPr>
        <p:spPr bwMode="auto">
          <a:xfrm>
            <a:off x="2209800" y="1716088"/>
            <a:ext cx="0" cy="42656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42" name="Line 22"/>
          <p:cNvSpPr>
            <a:spLocks noChangeShapeType="1"/>
          </p:cNvSpPr>
          <p:nvPr/>
        </p:nvSpPr>
        <p:spPr bwMode="auto">
          <a:xfrm>
            <a:off x="2185988" y="5972175"/>
            <a:ext cx="4276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517143" name="Rectangle 23"/>
          <p:cNvSpPr>
            <a:spLocks noChangeArrowheads="1"/>
          </p:cNvSpPr>
          <p:nvPr/>
        </p:nvSpPr>
        <p:spPr bwMode="auto">
          <a:xfrm>
            <a:off x="6659783" y="5655097"/>
            <a:ext cx="104933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 dirty="0" err="1"/>
              <a:t>Cantidad</a:t>
            </a:r>
            <a:endParaRPr lang="en-US" sz="1600" b="1" dirty="0"/>
          </a:p>
        </p:txBody>
      </p:sp>
      <p:sp>
        <p:nvSpPr>
          <p:cNvPr id="517144" name="Rectangle 24"/>
          <p:cNvSpPr>
            <a:spLocks noChangeArrowheads="1"/>
          </p:cNvSpPr>
          <p:nvPr/>
        </p:nvSpPr>
        <p:spPr bwMode="auto">
          <a:xfrm>
            <a:off x="1295400" y="1600200"/>
            <a:ext cx="801688" cy="33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600" b="1"/>
              <a:t>Precio</a:t>
            </a:r>
          </a:p>
        </p:txBody>
      </p:sp>
      <p:grpSp>
        <p:nvGrpSpPr>
          <p:cNvPr id="517145" name="Group 25"/>
          <p:cNvGrpSpPr>
            <a:grpSpLocks/>
          </p:cNvGrpSpPr>
          <p:nvPr/>
        </p:nvGrpSpPr>
        <p:grpSpPr bwMode="auto">
          <a:xfrm>
            <a:off x="1754188" y="2084388"/>
            <a:ext cx="5194300" cy="4178300"/>
            <a:chOff x="1105" y="1313"/>
            <a:chExt cx="3272" cy="2632"/>
          </a:xfrm>
        </p:grpSpPr>
        <p:sp>
          <p:nvSpPr>
            <p:cNvPr id="517146" name="Line 26"/>
            <p:cNvSpPr>
              <a:spLocks noChangeShapeType="1"/>
            </p:cNvSpPr>
            <p:nvPr/>
          </p:nvSpPr>
          <p:spPr bwMode="auto">
            <a:xfrm flipV="1">
              <a:off x="1409" y="1713"/>
              <a:ext cx="2559" cy="2023"/>
            </a:xfrm>
            <a:prstGeom prst="line">
              <a:avLst/>
            </a:prstGeom>
            <a:noFill/>
            <a:ln w="50800">
              <a:solidFill>
                <a:srgbClr val="99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7147" name="Rectangle 27"/>
            <p:cNvSpPr>
              <a:spLocks noChangeArrowheads="1"/>
            </p:cNvSpPr>
            <p:nvPr/>
          </p:nvSpPr>
          <p:spPr bwMode="auto">
            <a:xfrm>
              <a:off x="4167" y="1515"/>
              <a:ext cx="210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S</a:t>
              </a:r>
            </a:p>
          </p:txBody>
        </p:sp>
        <p:sp>
          <p:nvSpPr>
            <p:cNvPr id="517148" name="Line 28"/>
            <p:cNvSpPr>
              <a:spLocks noChangeShapeType="1"/>
            </p:cNvSpPr>
            <p:nvPr/>
          </p:nvSpPr>
          <p:spPr bwMode="auto">
            <a:xfrm>
              <a:off x="1409" y="1313"/>
              <a:ext cx="2367" cy="2127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7149" name="Rectangle 29"/>
            <p:cNvSpPr>
              <a:spLocks noChangeArrowheads="1"/>
            </p:cNvSpPr>
            <p:nvPr/>
          </p:nvSpPr>
          <p:spPr bwMode="auto">
            <a:xfrm>
              <a:off x="3793" y="3361"/>
              <a:ext cx="218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D</a:t>
              </a:r>
            </a:p>
          </p:txBody>
        </p:sp>
        <p:sp>
          <p:nvSpPr>
            <p:cNvPr id="517150" name="Rectangle 30"/>
            <p:cNvSpPr>
              <a:spLocks noChangeArrowheads="1"/>
            </p:cNvSpPr>
            <p:nvPr/>
          </p:nvSpPr>
          <p:spPr bwMode="auto">
            <a:xfrm>
              <a:off x="1105" y="2497"/>
              <a:ext cx="263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P</a:t>
              </a:r>
              <a:r>
                <a:rPr lang="en-US" b="1" i="1" baseline="-25000"/>
                <a:t>0</a:t>
              </a:r>
            </a:p>
          </p:txBody>
        </p:sp>
        <p:sp>
          <p:nvSpPr>
            <p:cNvPr id="517151" name="Line 31"/>
            <p:cNvSpPr>
              <a:spLocks noChangeShapeType="1"/>
            </p:cNvSpPr>
            <p:nvPr/>
          </p:nvSpPr>
          <p:spPr bwMode="auto">
            <a:xfrm>
              <a:off x="1401" y="2592"/>
              <a:ext cx="137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7152" name="Line 32"/>
            <p:cNvSpPr>
              <a:spLocks noChangeShapeType="1"/>
            </p:cNvSpPr>
            <p:nvPr/>
          </p:nvSpPr>
          <p:spPr bwMode="auto">
            <a:xfrm>
              <a:off x="2832" y="2601"/>
              <a:ext cx="0" cy="118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7153" name="Oval 33"/>
            <p:cNvSpPr>
              <a:spLocks noChangeArrowheads="1"/>
            </p:cNvSpPr>
            <p:nvPr/>
          </p:nvSpPr>
          <p:spPr bwMode="auto">
            <a:xfrm>
              <a:off x="2784" y="254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517154" name="Rectangle 34"/>
            <p:cNvSpPr>
              <a:spLocks noChangeArrowheads="1"/>
            </p:cNvSpPr>
            <p:nvPr/>
          </p:nvSpPr>
          <p:spPr bwMode="auto">
            <a:xfrm>
              <a:off x="2689" y="3716"/>
              <a:ext cx="279" cy="2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b="1" i="1"/>
                <a:t>Q</a:t>
              </a:r>
              <a:r>
                <a:rPr lang="en-US" b="1" i="1" baseline="-25000"/>
                <a:t>0</a:t>
              </a:r>
            </a:p>
          </p:txBody>
        </p:sp>
      </p:grpSp>
      <p:sp>
        <p:nvSpPr>
          <p:cNvPr id="517155" name="Text Box 35"/>
          <p:cNvSpPr txBox="1">
            <a:spLocks noChangeArrowheads="1"/>
          </p:cNvSpPr>
          <p:nvPr/>
        </p:nvSpPr>
        <p:spPr bwMode="auto">
          <a:xfrm rot="16200000">
            <a:off x="7185819" y="2331244"/>
            <a:ext cx="841375" cy="30781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eaVert">
            <a:spAutoFit/>
          </a:bodyPr>
          <a:lstStyle/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s-ES"/>
              <a:t>P</a:t>
            </a:r>
            <a:r>
              <a:rPr lang="es-ES" baseline="-25000"/>
              <a:t>1</a:t>
            </a:r>
            <a:r>
              <a:rPr lang="es-ES"/>
              <a:t> es precio mínimo </a:t>
            </a:r>
          </a:p>
          <a:p>
            <a:pPr>
              <a:lnSpc>
                <a:spcPct val="80000"/>
              </a:lnSpc>
            </a:pPr>
            <a:r>
              <a:rPr lang="es-ES"/>
              <a:t>(por ejemplo: precios agrícolas)</a:t>
            </a:r>
          </a:p>
        </p:txBody>
      </p:sp>
      <p:sp>
        <p:nvSpPr>
          <p:cNvPr id="38" name="Rectangle 4"/>
          <p:cNvSpPr txBox="1">
            <a:spLocks noChangeArrowheads="1"/>
          </p:cNvSpPr>
          <p:nvPr/>
        </p:nvSpPr>
        <p:spPr bwMode="auto">
          <a:xfrm>
            <a:off x="304800" y="0"/>
            <a:ext cx="8610600" cy="104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4. La eficiencia de un mercado competitivo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37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4"/>
          <a:stretch>
            <a:fillRect/>
          </a:stretch>
        </p:blipFill>
        <p:spPr>
          <a:xfrm>
            <a:off x="6466114" y="169454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7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4858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0EB94-0B3B-4F8D-A896-849D58F28BC4}" type="slidenum">
              <a:rPr lang="es-ES"/>
              <a:pPr/>
              <a:t>55</a:t>
            </a:fld>
            <a:endParaRPr lang="es-ES"/>
          </a:p>
        </p:txBody>
      </p:sp>
      <p:sp>
        <p:nvSpPr>
          <p:cNvPr id="47206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7206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72068" name="Rectangle 4"/>
          <p:cNvSpPr>
            <a:spLocks noGrp="1" noChangeArrowheads="1"/>
          </p:cNvSpPr>
          <p:nvPr>
            <p:ph type="title"/>
          </p:nvPr>
        </p:nvSpPr>
        <p:spPr>
          <a:xfrm>
            <a:off x="550863" y="0"/>
            <a:ext cx="7983537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/>
              <a:t>4. La eficiencia de un mercado competitivo</a:t>
            </a:r>
            <a:endParaRPr lang="en-US" sz="3200"/>
          </a:p>
        </p:txBody>
      </p:sp>
      <p:sp>
        <p:nvSpPr>
          <p:cNvPr id="47206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003300"/>
            <a:ext cx="8229600" cy="5557838"/>
          </a:xfrm>
          <a:noFill/>
          <a:ln/>
        </p:spPr>
        <p:txBody>
          <a:bodyPr lIns="90488" tIns="44450" rIns="90488" bIns="44450"/>
          <a:lstStyle/>
          <a:p>
            <a:pPr marL="0" indent="0" algn="just">
              <a:lnSpc>
                <a:spcPct val="80000"/>
              </a:lnSpc>
              <a:spcBef>
                <a:spcPct val="70000"/>
              </a:spcBef>
              <a:buFontTx/>
              <a:buNone/>
            </a:pPr>
            <a:r>
              <a:rPr lang="en-US" sz="2000" dirty="0"/>
              <a:t>A </a:t>
            </a:r>
            <a:r>
              <a:rPr lang="en-US" sz="2000" dirty="0" err="1"/>
              <a:t>veces</a:t>
            </a:r>
            <a:r>
              <a:rPr lang="en-US" sz="2000" dirty="0"/>
              <a:t>, un </a:t>
            </a:r>
            <a:r>
              <a:rPr lang="en-US" sz="2000" dirty="0" err="1"/>
              <a:t>mercado</a:t>
            </a:r>
            <a:r>
              <a:rPr lang="en-US" sz="2000" dirty="0"/>
              <a:t>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ineficiente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la </a:t>
            </a:r>
            <a:r>
              <a:rPr lang="en-US" sz="2000" dirty="0" err="1"/>
              <a:t>existencia</a:t>
            </a:r>
            <a:r>
              <a:rPr lang="en-US" sz="2000" dirty="0"/>
              <a:t> de </a:t>
            </a:r>
            <a:r>
              <a:rPr lang="en-US" sz="2000" dirty="0" err="1">
                <a:solidFill>
                  <a:srgbClr val="FF3300"/>
                </a:solidFill>
              </a:rPr>
              <a:t>fallos</a:t>
            </a:r>
            <a:r>
              <a:rPr lang="en-US" sz="2000" dirty="0">
                <a:solidFill>
                  <a:srgbClr val="FF3300"/>
                </a:solidFill>
              </a:rPr>
              <a:t> del </a:t>
            </a:r>
            <a:r>
              <a:rPr lang="en-US" sz="2000" dirty="0" err="1">
                <a:solidFill>
                  <a:srgbClr val="FF3300"/>
                </a:solidFill>
              </a:rPr>
              <a:t>mercado</a:t>
            </a:r>
            <a:r>
              <a:rPr lang="en-US" sz="2000" i="1" dirty="0">
                <a:solidFill>
                  <a:srgbClr val="FF3300"/>
                </a:solidFill>
              </a:rPr>
              <a:t>. </a:t>
            </a:r>
            <a:r>
              <a:rPr lang="en-US" sz="2000" dirty="0"/>
              <a:t>La </a:t>
            </a:r>
            <a:r>
              <a:rPr lang="en-US" sz="2000" dirty="0" err="1"/>
              <a:t>intervención</a:t>
            </a:r>
            <a:r>
              <a:rPr lang="en-US" sz="2000" dirty="0"/>
              <a:t> del Estado en </a:t>
            </a:r>
            <a:r>
              <a:rPr lang="en-US" sz="2000" dirty="0" err="1"/>
              <a:t>estos</a:t>
            </a:r>
            <a:r>
              <a:rPr lang="en-US" sz="2000" dirty="0"/>
              <a:t> </a:t>
            </a:r>
            <a:r>
              <a:rPr lang="en-US" sz="2000" dirty="0" err="1"/>
              <a:t>mercados</a:t>
            </a:r>
            <a:r>
              <a:rPr lang="en-US" sz="2000" dirty="0"/>
              <a:t> </a:t>
            </a:r>
            <a:r>
              <a:rPr lang="en-US" sz="2000" dirty="0" err="1"/>
              <a:t>puede</a:t>
            </a:r>
            <a:r>
              <a:rPr lang="en-US" sz="2000" dirty="0"/>
              <a:t> </a:t>
            </a:r>
            <a:r>
              <a:rPr lang="en-US" sz="2000" dirty="0" err="1"/>
              <a:t>aumentar</a:t>
            </a:r>
            <a:r>
              <a:rPr lang="en-US" sz="2000" dirty="0"/>
              <a:t> la </a:t>
            </a:r>
            <a:r>
              <a:rPr lang="en-US" sz="2000" dirty="0" err="1"/>
              <a:t>eficiencia</a:t>
            </a:r>
            <a:r>
              <a:rPr lang="en-US" sz="2000" dirty="0"/>
              <a:t>.</a:t>
            </a:r>
          </a:p>
          <a:p>
            <a:pPr marL="533400" indent="-533400" algn="just">
              <a:lnSpc>
                <a:spcPct val="80000"/>
              </a:lnSpc>
              <a:spcBef>
                <a:spcPct val="70000"/>
              </a:spcBef>
              <a:buFontTx/>
              <a:buAutoNum type="arabicPeriod"/>
            </a:pPr>
            <a:r>
              <a:rPr lang="en-US" sz="2000" dirty="0" err="1">
                <a:solidFill>
                  <a:srgbClr val="FF3300"/>
                </a:solidFill>
              </a:rPr>
              <a:t>Poder</a:t>
            </a:r>
            <a:r>
              <a:rPr lang="en-US" sz="2000" dirty="0">
                <a:solidFill>
                  <a:srgbClr val="FF3300"/>
                </a:solidFill>
              </a:rPr>
              <a:t> de </a:t>
            </a:r>
            <a:r>
              <a:rPr lang="en-US" sz="2000" dirty="0" err="1">
                <a:solidFill>
                  <a:srgbClr val="FF3300"/>
                </a:solidFill>
              </a:rPr>
              <a:t>monopolio</a:t>
            </a:r>
            <a:r>
              <a:rPr lang="en-US" sz="2000" dirty="0"/>
              <a:t>: los </a:t>
            </a:r>
            <a:r>
              <a:rPr lang="en-US" sz="2000" dirty="0" err="1"/>
              <a:t>vendedores</a:t>
            </a:r>
            <a:r>
              <a:rPr lang="en-US" sz="2000" dirty="0"/>
              <a:t> </a:t>
            </a:r>
            <a:r>
              <a:rPr lang="en-US" sz="2000" dirty="0" err="1"/>
              <a:t>tratan</a:t>
            </a:r>
            <a:r>
              <a:rPr lang="en-US" sz="2000" dirty="0"/>
              <a:t> de </a:t>
            </a:r>
            <a:r>
              <a:rPr lang="en-US" sz="2000" dirty="0" err="1"/>
              <a:t>captar</a:t>
            </a:r>
            <a:r>
              <a:rPr lang="en-US" sz="2000" dirty="0"/>
              <a:t> </a:t>
            </a:r>
            <a:r>
              <a:rPr lang="en-US" sz="2000" dirty="0" err="1"/>
              <a:t>más</a:t>
            </a:r>
            <a:r>
              <a:rPr lang="en-US" sz="2000" dirty="0"/>
              <a:t> </a:t>
            </a:r>
            <a:r>
              <a:rPr lang="en-US" sz="2000" dirty="0" err="1"/>
              <a:t>excedente</a:t>
            </a:r>
            <a:r>
              <a:rPr lang="en-US" sz="2000" dirty="0"/>
              <a:t>. </a:t>
            </a:r>
            <a:r>
              <a:rPr lang="en-US" sz="2000" dirty="0" err="1"/>
              <a:t>Estas</a:t>
            </a:r>
            <a:r>
              <a:rPr lang="en-US" sz="2000" dirty="0"/>
              <a:t> </a:t>
            </a:r>
            <a:r>
              <a:rPr lang="en-US" sz="2000" dirty="0" err="1"/>
              <a:t>empresas</a:t>
            </a:r>
            <a:r>
              <a:rPr lang="en-US" sz="2000" dirty="0"/>
              <a:t> </a:t>
            </a:r>
            <a:r>
              <a:rPr lang="en-US" sz="2000" dirty="0" err="1"/>
              <a:t>manipulan</a:t>
            </a:r>
            <a:r>
              <a:rPr lang="en-US" sz="2000" dirty="0"/>
              <a:t> el </a:t>
            </a:r>
            <a:r>
              <a:rPr lang="en-US" sz="2000" dirty="0" err="1"/>
              <a:t>precio</a:t>
            </a:r>
            <a:r>
              <a:rPr lang="en-US" sz="2000" dirty="0"/>
              <a:t> de </a:t>
            </a:r>
            <a:r>
              <a:rPr lang="en-US" sz="2000" dirty="0" err="1"/>
              <a:t>mercado</a:t>
            </a:r>
            <a:r>
              <a:rPr lang="en-US" sz="2000" dirty="0"/>
              <a:t> </a:t>
            </a:r>
            <a:r>
              <a:rPr lang="en-US" sz="2000" dirty="0" err="1"/>
              <a:t>para</a:t>
            </a:r>
            <a:r>
              <a:rPr lang="en-US" sz="2000" dirty="0"/>
              <a:t> </a:t>
            </a:r>
            <a:r>
              <a:rPr lang="en-US" sz="2000" dirty="0" err="1"/>
              <a:t>obtener</a:t>
            </a:r>
            <a:r>
              <a:rPr lang="en-US" sz="2000" dirty="0"/>
              <a:t> </a:t>
            </a:r>
            <a:r>
              <a:rPr lang="en-US" sz="2000" dirty="0" err="1"/>
              <a:t>máximo</a:t>
            </a:r>
            <a:r>
              <a:rPr lang="en-US" sz="2000" dirty="0"/>
              <a:t> </a:t>
            </a:r>
            <a:r>
              <a:rPr lang="en-US" sz="2000" dirty="0" err="1"/>
              <a:t>beneficio</a:t>
            </a:r>
            <a:r>
              <a:rPr lang="en-US" sz="2000" dirty="0"/>
              <a:t>, </a:t>
            </a:r>
            <a:r>
              <a:rPr lang="en-US" sz="2000" dirty="0" err="1"/>
              <a:t>impidiendo</a:t>
            </a:r>
            <a:r>
              <a:rPr lang="en-US" sz="2000" dirty="0"/>
              <a:t> </a:t>
            </a:r>
            <a:r>
              <a:rPr lang="en-US" sz="2000" dirty="0" err="1"/>
              <a:t>así</a:t>
            </a:r>
            <a:r>
              <a:rPr lang="en-US" sz="2000" dirty="0"/>
              <a:t> </a:t>
            </a:r>
            <a:r>
              <a:rPr lang="en-US" sz="2000" dirty="0" err="1"/>
              <a:t>que</a:t>
            </a:r>
            <a:r>
              <a:rPr lang="en-US" sz="2000" dirty="0"/>
              <a:t> </a:t>
            </a:r>
            <a:r>
              <a:rPr lang="en-US" sz="2000" dirty="0" err="1"/>
              <a:t>ocurran</a:t>
            </a:r>
            <a:r>
              <a:rPr lang="en-US" sz="2000" dirty="0"/>
              <a:t> </a:t>
            </a:r>
            <a:r>
              <a:rPr lang="en-US" sz="2000" dirty="0" err="1"/>
              <a:t>transacciones</a:t>
            </a:r>
            <a:r>
              <a:rPr lang="en-US" sz="2000" dirty="0"/>
              <a:t> </a:t>
            </a:r>
            <a:r>
              <a:rPr lang="en-US" sz="2000" dirty="0" err="1"/>
              <a:t>mutuamente</a:t>
            </a:r>
            <a:r>
              <a:rPr lang="en-US" sz="2000" dirty="0"/>
              <a:t> </a:t>
            </a:r>
            <a:r>
              <a:rPr lang="en-US" sz="2000" dirty="0" err="1"/>
              <a:t>beneficiosas</a:t>
            </a:r>
            <a:r>
              <a:rPr lang="en-US" sz="2000" dirty="0"/>
              <a:t>.</a:t>
            </a:r>
          </a:p>
          <a:p>
            <a:pPr marL="533400" indent="-533400" algn="just">
              <a:lnSpc>
                <a:spcPct val="80000"/>
              </a:lnSpc>
              <a:spcBef>
                <a:spcPct val="70000"/>
              </a:spcBef>
              <a:buFontTx/>
              <a:buAutoNum type="arabicPeriod"/>
            </a:pPr>
            <a:r>
              <a:rPr lang="en-US" sz="2000" dirty="0" err="1">
                <a:solidFill>
                  <a:srgbClr val="FF3300"/>
                </a:solidFill>
              </a:rPr>
              <a:t>Externalidades</a:t>
            </a:r>
            <a:r>
              <a:rPr lang="en-US" sz="2000" dirty="0"/>
              <a:t>: </a:t>
            </a:r>
            <a:r>
              <a:rPr lang="en-US" sz="2000" dirty="0" err="1"/>
              <a:t>las</a:t>
            </a:r>
            <a:r>
              <a:rPr lang="en-US" sz="2000" dirty="0"/>
              <a:t> </a:t>
            </a:r>
            <a:r>
              <a:rPr lang="en-US" sz="2000" dirty="0" err="1"/>
              <a:t>acciones</a:t>
            </a:r>
            <a:r>
              <a:rPr lang="en-US" sz="2000" dirty="0"/>
              <a:t> de </a:t>
            </a:r>
            <a:r>
              <a:rPr lang="en-US" sz="2000" dirty="0" err="1"/>
              <a:t>compradores</a:t>
            </a:r>
            <a:r>
              <a:rPr lang="en-US" sz="2000" dirty="0"/>
              <a:t> y </a:t>
            </a:r>
            <a:r>
              <a:rPr lang="en-US" sz="2000" dirty="0" err="1"/>
              <a:t>vendedores</a:t>
            </a:r>
            <a:r>
              <a:rPr lang="en-US" sz="2000" dirty="0"/>
              <a:t> a </a:t>
            </a:r>
            <a:r>
              <a:rPr lang="en-US" sz="2000" dirty="0" err="1"/>
              <a:t>veces</a:t>
            </a:r>
            <a:r>
              <a:rPr lang="en-US" sz="2000" dirty="0"/>
              <a:t> </a:t>
            </a:r>
            <a:r>
              <a:rPr lang="en-US" sz="2000" dirty="0" err="1"/>
              <a:t>tienen</a:t>
            </a:r>
            <a:r>
              <a:rPr lang="en-US" sz="2000" dirty="0"/>
              <a:t> </a:t>
            </a:r>
            <a:r>
              <a:rPr lang="en-US" sz="2000" dirty="0" err="1"/>
              <a:t>efectos</a:t>
            </a:r>
            <a:r>
              <a:rPr lang="en-US" sz="2000" dirty="0"/>
              <a:t> </a:t>
            </a:r>
            <a:r>
              <a:rPr lang="en-US" sz="2000" dirty="0" err="1"/>
              <a:t>colaterales</a:t>
            </a:r>
            <a:r>
              <a:rPr lang="en-US" sz="2000" dirty="0"/>
              <a:t> </a:t>
            </a:r>
            <a:r>
              <a:rPr lang="en-US" sz="2000" dirty="0" err="1"/>
              <a:t>sobre</a:t>
            </a:r>
            <a:r>
              <a:rPr lang="en-US" sz="2000" dirty="0"/>
              <a:t> el </a:t>
            </a:r>
            <a:r>
              <a:rPr lang="en-US" sz="2000" dirty="0" err="1"/>
              <a:t>bienestar</a:t>
            </a:r>
            <a:r>
              <a:rPr lang="en-US" sz="2000" dirty="0"/>
              <a:t> de </a:t>
            </a:r>
            <a:r>
              <a:rPr lang="en-US" sz="2000" dirty="0" err="1"/>
              <a:t>otros</a:t>
            </a:r>
            <a:r>
              <a:rPr lang="en-US" sz="2000" dirty="0"/>
              <a:t> </a:t>
            </a:r>
            <a:r>
              <a:rPr lang="en-US" sz="2000" dirty="0" err="1"/>
              <a:t>agentes</a:t>
            </a:r>
            <a:r>
              <a:rPr lang="en-US" sz="2000" dirty="0"/>
              <a:t> </a:t>
            </a:r>
            <a:r>
              <a:rPr lang="en-US" sz="2000" dirty="0" err="1"/>
              <a:t>que</a:t>
            </a:r>
            <a:r>
              <a:rPr lang="en-US" sz="2000" dirty="0"/>
              <a:t> los </a:t>
            </a:r>
            <a:r>
              <a:rPr lang="en-US" sz="2000" dirty="0" err="1"/>
              <a:t>mercados</a:t>
            </a:r>
            <a:r>
              <a:rPr lang="en-US" sz="2000" dirty="0"/>
              <a:t> no </a:t>
            </a:r>
            <a:r>
              <a:rPr lang="en-US" sz="2000" dirty="0" err="1"/>
              <a:t>tienen</a:t>
            </a:r>
            <a:r>
              <a:rPr lang="en-US" sz="2000" dirty="0"/>
              <a:t> en </a:t>
            </a:r>
            <a:r>
              <a:rPr lang="en-US" sz="2000" dirty="0" err="1"/>
              <a:t>cuenta.Se</a:t>
            </a:r>
            <a:r>
              <a:rPr lang="en-US" sz="2000" dirty="0"/>
              <a:t> </a:t>
            </a:r>
            <a:r>
              <a:rPr lang="en-US" sz="2000" dirty="0" err="1"/>
              <a:t>trata</a:t>
            </a:r>
            <a:r>
              <a:rPr lang="en-US" sz="2000" dirty="0"/>
              <a:t> de </a:t>
            </a:r>
            <a:r>
              <a:rPr lang="en-US" sz="2000" dirty="0" err="1"/>
              <a:t>costes</a:t>
            </a:r>
            <a:r>
              <a:rPr lang="en-US" sz="2000" dirty="0"/>
              <a:t> o </a:t>
            </a:r>
            <a:r>
              <a:rPr lang="en-US" sz="2000" dirty="0" err="1"/>
              <a:t>beneficios</a:t>
            </a:r>
            <a:r>
              <a:rPr lang="en-US" sz="2000" dirty="0"/>
              <a:t> </a:t>
            </a:r>
            <a:r>
              <a:rPr lang="en-US" sz="2000" dirty="0" err="1"/>
              <a:t>que</a:t>
            </a:r>
            <a:r>
              <a:rPr lang="en-US" sz="2000" dirty="0"/>
              <a:t> no se </a:t>
            </a:r>
            <a:r>
              <a:rPr lang="en-US" sz="2000" dirty="0" err="1"/>
              <a:t>reflejan</a:t>
            </a:r>
            <a:r>
              <a:rPr lang="en-US" sz="2000" dirty="0"/>
              <a:t> en el </a:t>
            </a:r>
            <a:r>
              <a:rPr lang="en-US" sz="2000" dirty="0" err="1"/>
              <a:t>precio</a:t>
            </a:r>
            <a:r>
              <a:rPr lang="en-US" sz="2000" dirty="0"/>
              <a:t> de </a:t>
            </a:r>
            <a:r>
              <a:rPr lang="en-US" sz="2000" dirty="0" err="1"/>
              <a:t>mercado</a:t>
            </a:r>
            <a:r>
              <a:rPr lang="en-US" sz="2000" dirty="0"/>
              <a:t> (</a:t>
            </a:r>
            <a:r>
              <a:rPr lang="en-US" sz="2000" dirty="0" err="1"/>
              <a:t>por</a:t>
            </a:r>
            <a:r>
              <a:rPr lang="en-US" sz="2000" dirty="0"/>
              <a:t> </a:t>
            </a:r>
            <a:r>
              <a:rPr lang="en-US" sz="2000" dirty="0" err="1"/>
              <a:t>ejemplo</a:t>
            </a:r>
            <a:r>
              <a:rPr lang="en-US" sz="2000" dirty="0" smtClean="0"/>
              <a:t>, </a:t>
            </a:r>
            <a:r>
              <a:rPr lang="en-US" sz="2000" dirty="0"/>
              <a:t>la </a:t>
            </a:r>
            <a:r>
              <a:rPr lang="en-US" sz="2000" dirty="0" err="1"/>
              <a:t>contaminación</a:t>
            </a:r>
            <a:r>
              <a:rPr lang="en-US" sz="2000" dirty="0"/>
              <a:t> del </a:t>
            </a:r>
            <a:r>
              <a:rPr lang="en-US" sz="2000" dirty="0" err="1"/>
              <a:t>medio</a:t>
            </a:r>
            <a:r>
              <a:rPr lang="en-US" sz="2000" dirty="0"/>
              <a:t> </a:t>
            </a:r>
            <a:r>
              <a:rPr lang="en-US" sz="2000" dirty="0" err="1"/>
              <a:t>ambiente</a:t>
            </a:r>
            <a:r>
              <a:rPr lang="en-US" sz="2000" dirty="0"/>
              <a:t>).</a:t>
            </a:r>
          </a:p>
          <a:p>
            <a:pPr marL="533400" indent="-533400" algn="just">
              <a:lnSpc>
                <a:spcPct val="80000"/>
              </a:lnSpc>
              <a:spcBef>
                <a:spcPct val="70000"/>
              </a:spcBef>
              <a:buFontTx/>
              <a:buAutoNum type="arabicPeriod"/>
            </a:pPr>
            <a:r>
              <a:rPr lang="en-US" sz="2000" dirty="0" err="1">
                <a:solidFill>
                  <a:srgbClr val="FF3300"/>
                </a:solidFill>
              </a:rPr>
              <a:t>Bienes</a:t>
            </a:r>
            <a:r>
              <a:rPr lang="en-US" sz="2000" dirty="0">
                <a:solidFill>
                  <a:srgbClr val="FF3300"/>
                </a:solidFill>
              </a:rPr>
              <a:t> </a:t>
            </a:r>
            <a:r>
              <a:rPr lang="en-US" sz="2000" dirty="0" err="1">
                <a:solidFill>
                  <a:srgbClr val="FF3300"/>
                </a:solidFill>
              </a:rPr>
              <a:t>públicos</a:t>
            </a:r>
            <a:r>
              <a:rPr lang="en-US" sz="2000" dirty="0">
                <a:solidFill>
                  <a:srgbClr val="FF3300"/>
                </a:solidFill>
              </a:rPr>
              <a:t>, </a:t>
            </a:r>
            <a:r>
              <a:rPr lang="en-US" sz="2000" dirty="0" err="1">
                <a:solidFill>
                  <a:srgbClr val="FF3300"/>
                </a:solidFill>
              </a:rPr>
              <a:t>recursos</a:t>
            </a:r>
            <a:r>
              <a:rPr lang="en-US" sz="2000" dirty="0">
                <a:solidFill>
                  <a:srgbClr val="FF3300"/>
                </a:solidFill>
              </a:rPr>
              <a:t> </a:t>
            </a:r>
            <a:r>
              <a:rPr lang="en-US" sz="2000" dirty="0" err="1">
                <a:solidFill>
                  <a:srgbClr val="FF3300"/>
                </a:solidFill>
              </a:rPr>
              <a:t>comunes</a:t>
            </a:r>
            <a:r>
              <a:rPr lang="en-US" sz="2000" dirty="0">
                <a:solidFill>
                  <a:srgbClr val="FF3300"/>
                </a:solidFill>
              </a:rPr>
              <a:t> y “</a:t>
            </a:r>
            <a:r>
              <a:rPr lang="en-US" sz="2000" dirty="0" err="1">
                <a:solidFill>
                  <a:srgbClr val="FF3300"/>
                </a:solidFill>
              </a:rPr>
              <a:t>limones</a:t>
            </a:r>
            <a:r>
              <a:rPr lang="en-US" sz="2000" dirty="0">
                <a:solidFill>
                  <a:srgbClr val="FF3300"/>
                </a:solidFill>
              </a:rPr>
              <a:t>”</a:t>
            </a:r>
            <a:r>
              <a:rPr lang="en-US" sz="2000" dirty="0"/>
              <a:t>: </a:t>
            </a:r>
            <a:r>
              <a:rPr lang="en-US" sz="2000" dirty="0" err="1"/>
              <a:t>debido</a:t>
            </a:r>
            <a:r>
              <a:rPr lang="en-US" sz="2000" dirty="0"/>
              <a:t> a la </a:t>
            </a:r>
            <a:r>
              <a:rPr lang="en-US" sz="2000" dirty="0" err="1"/>
              <a:t>naturaleza</a:t>
            </a:r>
            <a:r>
              <a:rPr lang="en-US" sz="2000" dirty="0"/>
              <a:t> de </a:t>
            </a:r>
            <a:r>
              <a:rPr lang="en-US" sz="2000" dirty="0" err="1"/>
              <a:t>estos</a:t>
            </a:r>
            <a:r>
              <a:rPr lang="en-US" sz="2000" dirty="0"/>
              <a:t> </a:t>
            </a:r>
            <a:r>
              <a:rPr lang="en-US" sz="2000" dirty="0" err="1"/>
              <a:t>bienes</a:t>
            </a:r>
            <a:r>
              <a:rPr lang="en-US" sz="2000" dirty="0"/>
              <a:t>, los </a:t>
            </a:r>
            <a:r>
              <a:rPr lang="en-US" sz="2000" dirty="0" err="1"/>
              <a:t>mercados</a:t>
            </a:r>
            <a:r>
              <a:rPr lang="en-US" sz="2000" dirty="0"/>
              <a:t> no </a:t>
            </a:r>
            <a:r>
              <a:rPr lang="en-US" sz="2000" dirty="0" err="1"/>
              <a:t>proporcionan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gestión</a:t>
            </a:r>
            <a:r>
              <a:rPr lang="en-US" sz="2000" dirty="0"/>
              <a:t> o </a:t>
            </a:r>
            <a:r>
              <a:rPr lang="en-US" sz="2000" dirty="0" err="1"/>
              <a:t>provisión</a:t>
            </a:r>
            <a:r>
              <a:rPr lang="en-US" sz="2000" dirty="0"/>
              <a:t> </a:t>
            </a:r>
            <a:r>
              <a:rPr lang="en-US" sz="2000" dirty="0" err="1"/>
              <a:t>eficiente</a:t>
            </a:r>
            <a:r>
              <a:rPr lang="en-US" sz="2000" dirty="0"/>
              <a:t> de </a:t>
            </a:r>
            <a:r>
              <a:rPr lang="en-US" sz="2000" dirty="0" err="1"/>
              <a:t>ellos</a:t>
            </a:r>
            <a:r>
              <a:rPr lang="en-US" sz="2000" dirty="0"/>
              <a:t>. Los </a:t>
            </a:r>
            <a:r>
              <a:rPr lang="en-US" sz="2000" dirty="0" err="1"/>
              <a:t>mercados</a:t>
            </a:r>
            <a:r>
              <a:rPr lang="en-US" sz="2000" dirty="0"/>
              <a:t> </a:t>
            </a:r>
            <a:r>
              <a:rPr lang="en-US" sz="2000" dirty="0" err="1"/>
              <a:t>para</a:t>
            </a:r>
            <a:r>
              <a:rPr lang="en-US" sz="2000" dirty="0"/>
              <a:t> </a:t>
            </a:r>
            <a:r>
              <a:rPr lang="en-US" sz="2000" dirty="0" err="1"/>
              <a:t>estos</a:t>
            </a:r>
            <a:r>
              <a:rPr lang="en-US" sz="2000" dirty="0"/>
              <a:t> </a:t>
            </a:r>
            <a:r>
              <a:rPr lang="en-US" sz="2000" dirty="0" err="1"/>
              <a:t>productos</a:t>
            </a:r>
            <a:r>
              <a:rPr lang="en-US" sz="2000" dirty="0"/>
              <a:t> </a:t>
            </a:r>
            <a:r>
              <a:rPr lang="en-US" sz="2000" dirty="0" err="1"/>
              <a:t>fallan</a:t>
            </a:r>
            <a:r>
              <a:rPr lang="en-US" sz="2000" dirty="0"/>
              <a:t> </a:t>
            </a:r>
            <a:r>
              <a:rPr lang="en-US" sz="2000" dirty="0" err="1"/>
              <a:t>debido</a:t>
            </a:r>
            <a:r>
              <a:rPr lang="en-US" sz="2000" dirty="0"/>
              <a:t> a </a:t>
            </a:r>
            <a:r>
              <a:rPr lang="en-US" sz="2000" dirty="0" err="1"/>
              <a:t>problemas</a:t>
            </a:r>
            <a:r>
              <a:rPr lang="en-US" sz="2000" dirty="0"/>
              <a:t> en el </a:t>
            </a:r>
            <a:r>
              <a:rPr lang="en-US" sz="2000" dirty="0" err="1"/>
              <a:t>acceso</a:t>
            </a:r>
            <a:r>
              <a:rPr lang="en-US" sz="2000" dirty="0"/>
              <a:t> de los </a:t>
            </a:r>
            <a:r>
              <a:rPr lang="en-US" sz="2000" dirty="0" err="1"/>
              <a:t>consumidores</a:t>
            </a:r>
            <a:r>
              <a:rPr lang="en-US" sz="2000" dirty="0"/>
              <a:t> al </a:t>
            </a:r>
            <a:r>
              <a:rPr lang="en-US" sz="2000" dirty="0" err="1"/>
              <a:t>mercado</a:t>
            </a:r>
            <a:r>
              <a:rPr lang="en-US" sz="2000" dirty="0"/>
              <a:t> y a </a:t>
            </a:r>
            <a:r>
              <a:rPr lang="en-US" sz="2000" dirty="0" err="1"/>
              <a:t>su</a:t>
            </a:r>
            <a:r>
              <a:rPr lang="en-US" sz="2000" dirty="0"/>
              <a:t> </a:t>
            </a:r>
            <a:r>
              <a:rPr lang="en-US" sz="2000" dirty="0" err="1"/>
              <a:t>consumo</a:t>
            </a:r>
            <a:r>
              <a:rPr lang="en-US" sz="2000" dirty="0"/>
              <a:t>, y a la </a:t>
            </a:r>
            <a:r>
              <a:rPr lang="en-US" sz="2000" dirty="0" err="1"/>
              <a:t>falta</a:t>
            </a:r>
            <a:r>
              <a:rPr lang="en-US" sz="2000" dirty="0"/>
              <a:t> de </a:t>
            </a:r>
            <a:r>
              <a:rPr lang="en-US" sz="2000" dirty="0" err="1"/>
              <a:t>información</a:t>
            </a:r>
            <a:r>
              <a:rPr lang="en-US" sz="2000" dirty="0"/>
              <a:t> (</a:t>
            </a:r>
            <a:r>
              <a:rPr lang="en-US" sz="2000" dirty="0" err="1"/>
              <a:t>por</a:t>
            </a:r>
            <a:r>
              <a:rPr lang="en-US" sz="2000" dirty="0"/>
              <a:t> </a:t>
            </a:r>
            <a:r>
              <a:rPr lang="en-US" sz="2000" dirty="0" err="1"/>
              <a:t>ejemplo</a:t>
            </a:r>
            <a:r>
              <a:rPr lang="en-US" sz="2000" dirty="0"/>
              <a:t>: </a:t>
            </a:r>
            <a:r>
              <a:rPr lang="en-US" sz="2000" dirty="0" err="1"/>
              <a:t>defensa</a:t>
            </a:r>
            <a:r>
              <a:rPr lang="en-US" sz="2000" dirty="0"/>
              <a:t> </a:t>
            </a:r>
            <a:r>
              <a:rPr lang="en-US" sz="2000" dirty="0" err="1"/>
              <a:t>nacional</a:t>
            </a:r>
            <a:r>
              <a:rPr lang="en-US" sz="2000" dirty="0"/>
              <a:t>, </a:t>
            </a:r>
            <a:r>
              <a:rPr lang="en-US" sz="2000" dirty="0" err="1"/>
              <a:t>peces</a:t>
            </a:r>
            <a:r>
              <a:rPr lang="en-US" sz="2000" dirty="0"/>
              <a:t> en un </a:t>
            </a:r>
            <a:r>
              <a:rPr lang="en-US" sz="2000" dirty="0" err="1"/>
              <a:t>rio</a:t>
            </a:r>
            <a:r>
              <a:rPr lang="en-US" sz="2000" dirty="0"/>
              <a:t> y </a:t>
            </a:r>
            <a:r>
              <a:rPr lang="en-US" sz="2000" dirty="0" err="1"/>
              <a:t>automóviles</a:t>
            </a:r>
            <a:r>
              <a:rPr lang="en-US" sz="2000" dirty="0"/>
              <a:t> </a:t>
            </a:r>
            <a:r>
              <a:rPr lang="en-US" sz="2000" dirty="0" err="1"/>
              <a:t>usados</a:t>
            </a:r>
            <a:r>
              <a:rPr lang="en-US" sz="2000" dirty="0"/>
              <a:t>).</a:t>
            </a:r>
          </a:p>
        </p:txBody>
      </p:sp>
    </p:spTree>
  </p:cSld>
  <p:clrMapOvr>
    <a:masterClrMapping/>
  </p:clrMapOvr>
  <p:transition spd="med">
    <p:pull dir="ru"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E92-64A7-4732-8E58-15B111B70D21}" type="slidenum">
              <a:rPr lang="es-ES"/>
              <a:pPr/>
              <a:t>56</a:t>
            </a:fld>
            <a:endParaRPr lang="es-ES"/>
          </a:p>
        </p:txBody>
      </p:sp>
      <p:sp>
        <p:nvSpPr>
          <p:cNvPr id="49049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049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90500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/>
              <a:t>Resumen</a:t>
            </a:r>
          </a:p>
        </p:txBody>
      </p:sp>
      <p:sp>
        <p:nvSpPr>
          <p:cNvPr id="4905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04838" y="1471613"/>
            <a:ext cx="8248650" cy="4224337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dirty="0"/>
              <a:t>Los </a:t>
            </a:r>
            <a:r>
              <a:rPr lang="en-US" dirty="0" err="1"/>
              <a:t>directivos</a:t>
            </a:r>
            <a:r>
              <a:rPr lang="en-US" dirty="0"/>
              <a:t> de </a:t>
            </a:r>
            <a:r>
              <a:rPr lang="en-US" dirty="0" err="1"/>
              <a:t>las</a:t>
            </a:r>
            <a:r>
              <a:rPr lang="en-US" dirty="0"/>
              <a:t> </a:t>
            </a:r>
            <a:r>
              <a:rPr lang="en-US" dirty="0" err="1"/>
              <a:t>empresas</a:t>
            </a:r>
            <a:r>
              <a:rPr lang="en-US" dirty="0"/>
              <a:t>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actuar</a:t>
            </a:r>
            <a:r>
              <a:rPr lang="en-US" dirty="0"/>
              <a:t> de </a:t>
            </a:r>
            <a:r>
              <a:rPr lang="en-US" dirty="0" err="1"/>
              <a:t>acuerdo</a:t>
            </a:r>
            <a:r>
              <a:rPr lang="en-US" dirty="0"/>
              <a:t> con un </a:t>
            </a:r>
            <a:r>
              <a:rPr lang="en-US" dirty="0" err="1"/>
              <a:t>complejo</a:t>
            </a:r>
            <a:r>
              <a:rPr lang="en-US" dirty="0"/>
              <a:t> </a:t>
            </a:r>
            <a:r>
              <a:rPr lang="en-US" dirty="0" err="1"/>
              <a:t>conjunto</a:t>
            </a:r>
            <a:r>
              <a:rPr lang="en-US" dirty="0"/>
              <a:t> de </a:t>
            </a:r>
            <a:r>
              <a:rPr lang="en-US" dirty="0" err="1"/>
              <a:t>objetivos</a:t>
            </a:r>
            <a:r>
              <a:rPr lang="en-US" dirty="0"/>
              <a:t> y </a:t>
            </a:r>
            <a:r>
              <a:rPr lang="en-US" dirty="0" err="1"/>
              <a:t>sujetos</a:t>
            </a:r>
            <a:r>
              <a:rPr lang="en-US" dirty="0"/>
              <a:t> a </a:t>
            </a:r>
            <a:r>
              <a:rPr lang="en-US" dirty="0" err="1"/>
              <a:t>algunas</a:t>
            </a:r>
            <a:r>
              <a:rPr lang="en-US" dirty="0"/>
              <a:t> </a:t>
            </a:r>
            <a:r>
              <a:rPr lang="en-US" dirty="0" err="1"/>
              <a:t>restricciones</a:t>
            </a:r>
            <a:r>
              <a:rPr lang="en-US" dirty="0"/>
              <a:t>. </a:t>
            </a:r>
          </a:p>
          <a:p>
            <a:pPr algn="just">
              <a:spcBef>
                <a:spcPct val="70000"/>
              </a:spcBef>
            </a:pPr>
            <a:r>
              <a:rPr lang="en-US" dirty="0"/>
              <a:t>Los </a:t>
            </a:r>
            <a:r>
              <a:rPr lang="en-US" dirty="0" err="1"/>
              <a:t>mercados</a:t>
            </a:r>
            <a:r>
              <a:rPr lang="en-US" dirty="0"/>
              <a:t> </a:t>
            </a:r>
            <a:r>
              <a:rPr lang="en-US" dirty="0" err="1"/>
              <a:t>competitivos</a:t>
            </a:r>
            <a:r>
              <a:rPr lang="en-US" dirty="0"/>
              <a:t> </a:t>
            </a:r>
            <a:r>
              <a:rPr lang="en-US" dirty="0" err="1"/>
              <a:t>eligen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nivel</a:t>
            </a:r>
            <a:r>
              <a:rPr lang="en-US" dirty="0"/>
              <a:t> de </a:t>
            </a:r>
            <a:r>
              <a:rPr lang="en-US" dirty="0" err="1"/>
              <a:t>producción</a:t>
            </a:r>
            <a:r>
              <a:rPr lang="en-US" dirty="0"/>
              <a:t> </a:t>
            </a:r>
            <a:r>
              <a:rPr lang="en-US" dirty="0" err="1"/>
              <a:t>bajo</a:t>
            </a:r>
            <a:r>
              <a:rPr lang="en-US" dirty="0"/>
              <a:t> la </a:t>
            </a:r>
            <a:r>
              <a:rPr lang="en-US" dirty="0" err="1"/>
              <a:t>suposición</a:t>
            </a:r>
            <a:r>
              <a:rPr lang="en-US" dirty="0"/>
              <a:t> de </a:t>
            </a:r>
            <a:r>
              <a:rPr lang="en-US" dirty="0" err="1"/>
              <a:t>que</a:t>
            </a:r>
            <a:r>
              <a:rPr lang="en-US" dirty="0"/>
              <a:t> la </a:t>
            </a:r>
            <a:r>
              <a:rPr lang="en-US" dirty="0" err="1"/>
              <a:t>demanda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propia</a:t>
            </a:r>
            <a:r>
              <a:rPr lang="en-US" dirty="0"/>
              <a:t> </a:t>
            </a:r>
            <a:r>
              <a:rPr lang="en-US" dirty="0" err="1"/>
              <a:t>producción</a:t>
            </a:r>
            <a:r>
              <a:rPr lang="en-US" dirty="0"/>
              <a:t> sea horizontal.</a:t>
            </a:r>
          </a:p>
        </p:txBody>
      </p:sp>
    </p:spTree>
  </p:cSld>
  <p:clrMapOvr>
    <a:masterClrMapping/>
  </p:clrMapOvr>
  <p:transition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905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905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0501" grpId="0" build="p" autoUpdateAnimBg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DEB1-A833-4B85-A109-E6FD0E4472E2}" type="slidenum">
              <a:rPr lang="es-ES"/>
              <a:pPr/>
              <a:t>57</a:t>
            </a:fld>
            <a:endParaRPr lang="es-ES"/>
          </a:p>
        </p:txBody>
      </p:sp>
      <p:sp>
        <p:nvSpPr>
          <p:cNvPr id="36045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045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045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66750" y="1344613"/>
            <a:ext cx="7772400" cy="4224337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dirty="0"/>
              <a:t>A </a:t>
            </a:r>
            <a:r>
              <a:rPr lang="en-US" dirty="0" err="1"/>
              <a:t>corto</a:t>
            </a:r>
            <a:r>
              <a:rPr lang="en-US" dirty="0"/>
              <a:t> </a:t>
            </a:r>
            <a:r>
              <a:rPr lang="en-US" dirty="0" err="1"/>
              <a:t>plazo</a:t>
            </a:r>
            <a:r>
              <a:rPr lang="en-US" dirty="0"/>
              <a:t>,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err="1"/>
              <a:t>competitiva</a:t>
            </a:r>
            <a:r>
              <a:rPr lang="en-US" dirty="0"/>
              <a:t> </a:t>
            </a:r>
            <a:r>
              <a:rPr lang="en-US" dirty="0" err="1"/>
              <a:t>maximiza</a:t>
            </a:r>
            <a:r>
              <a:rPr lang="en-US" dirty="0"/>
              <a:t>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beneficios</a:t>
            </a:r>
            <a:r>
              <a:rPr lang="en-US" dirty="0"/>
              <a:t> </a:t>
            </a:r>
            <a:r>
              <a:rPr lang="en-US" dirty="0" err="1"/>
              <a:t>eligiendo</a:t>
            </a:r>
            <a:r>
              <a:rPr lang="en-US" dirty="0"/>
              <a:t> un </a:t>
            </a:r>
            <a:r>
              <a:rPr lang="en-US" dirty="0" err="1"/>
              <a:t>nivel</a:t>
            </a:r>
            <a:r>
              <a:rPr lang="en-US" dirty="0"/>
              <a:t> de </a:t>
            </a:r>
            <a:r>
              <a:rPr lang="en-US" dirty="0" err="1"/>
              <a:t>producción</a:t>
            </a:r>
            <a:r>
              <a:rPr lang="en-US" dirty="0"/>
              <a:t> en el </a:t>
            </a:r>
            <a:r>
              <a:rPr lang="en-US" dirty="0" err="1"/>
              <a:t>que</a:t>
            </a:r>
            <a:r>
              <a:rPr lang="en-US" dirty="0"/>
              <a:t> el </a:t>
            </a:r>
            <a:r>
              <a:rPr lang="en-US" dirty="0" err="1"/>
              <a:t>precio</a:t>
            </a:r>
            <a:r>
              <a:rPr lang="en-US" dirty="0"/>
              <a:t> sea </a:t>
            </a:r>
            <a:r>
              <a:rPr lang="en-US" dirty="0" err="1"/>
              <a:t>igual</a:t>
            </a:r>
            <a:r>
              <a:rPr lang="en-US" dirty="0"/>
              <a:t> al </a:t>
            </a:r>
            <a:r>
              <a:rPr lang="en-US" dirty="0" err="1"/>
              <a:t>coste</a:t>
            </a:r>
            <a:r>
              <a:rPr lang="en-US" dirty="0"/>
              <a:t> marginal a </a:t>
            </a:r>
            <a:r>
              <a:rPr lang="en-US" dirty="0" err="1"/>
              <a:t>corto</a:t>
            </a:r>
            <a:r>
              <a:rPr lang="en-US" dirty="0"/>
              <a:t> </a:t>
            </a:r>
            <a:r>
              <a:rPr lang="en-US" dirty="0" err="1"/>
              <a:t>plazo</a:t>
            </a:r>
            <a:r>
              <a:rPr lang="en-US" dirty="0"/>
              <a:t>.</a:t>
            </a:r>
          </a:p>
          <a:p>
            <a:pPr algn="just">
              <a:spcBef>
                <a:spcPct val="70000"/>
              </a:spcBef>
            </a:pPr>
            <a:r>
              <a:rPr lang="en-US" dirty="0"/>
              <a:t>La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oferta</a:t>
            </a:r>
            <a:r>
              <a:rPr lang="en-US" dirty="0"/>
              <a:t> del </a:t>
            </a:r>
            <a:r>
              <a:rPr lang="en-US" dirty="0" err="1"/>
              <a:t>mercado</a:t>
            </a:r>
            <a:r>
              <a:rPr lang="en-US" dirty="0"/>
              <a:t> a </a:t>
            </a:r>
            <a:r>
              <a:rPr lang="en-US" dirty="0" err="1"/>
              <a:t>corto</a:t>
            </a:r>
            <a:r>
              <a:rPr lang="en-US" dirty="0"/>
              <a:t> </a:t>
            </a:r>
            <a:r>
              <a:rPr lang="en-US" dirty="0" err="1"/>
              <a:t>plazo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suma</a:t>
            </a:r>
            <a:r>
              <a:rPr lang="en-US" dirty="0"/>
              <a:t> horizontal de </a:t>
            </a:r>
            <a:r>
              <a:rPr lang="en-US" dirty="0" err="1"/>
              <a:t>las</a:t>
            </a:r>
            <a:r>
              <a:rPr lang="en-US" dirty="0"/>
              <a:t> </a:t>
            </a:r>
            <a:r>
              <a:rPr lang="en-US" dirty="0" err="1"/>
              <a:t>curvas</a:t>
            </a:r>
            <a:r>
              <a:rPr lang="en-US" dirty="0"/>
              <a:t> de </a:t>
            </a:r>
            <a:r>
              <a:rPr lang="en-US" dirty="0" err="1"/>
              <a:t>oferta</a:t>
            </a:r>
            <a:r>
              <a:rPr lang="en-US" dirty="0"/>
              <a:t> de </a:t>
            </a:r>
            <a:r>
              <a:rPr lang="en-US" dirty="0" err="1"/>
              <a:t>las</a:t>
            </a:r>
            <a:r>
              <a:rPr lang="en-US" dirty="0"/>
              <a:t> </a:t>
            </a:r>
            <a:r>
              <a:rPr lang="en-US" dirty="0" err="1"/>
              <a:t>empresas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industria</a:t>
            </a:r>
            <a:r>
              <a:rPr lang="en-US" dirty="0"/>
              <a:t>. </a:t>
            </a:r>
          </a:p>
        </p:txBody>
      </p:sp>
      <p:sp>
        <p:nvSpPr>
          <p:cNvPr id="360455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/>
              <a:t>Resumen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0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4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604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0453" grpId="0" build="p" autoUpdateAnimBg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76C1-52FC-48E2-9B79-BD7DADCD55EF}" type="slidenum">
              <a:rPr lang="es-ES"/>
              <a:pPr/>
              <a:t>58</a:t>
            </a:fld>
            <a:endParaRPr lang="es-ES"/>
          </a:p>
        </p:txBody>
      </p:sp>
      <p:sp>
        <p:nvSpPr>
          <p:cNvPr id="36454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454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364549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dirty="0"/>
              <a:t>A largo </a:t>
            </a:r>
            <a:r>
              <a:rPr lang="en-US" dirty="0" err="1"/>
              <a:t>plazo</a:t>
            </a:r>
            <a:r>
              <a:rPr lang="en-US" dirty="0"/>
              <a:t>, </a:t>
            </a:r>
            <a:r>
              <a:rPr lang="en-US" dirty="0" err="1"/>
              <a:t>las</a:t>
            </a:r>
            <a:r>
              <a:rPr lang="en-US" dirty="0"/>
              <a:t> </a:t>
            </a:r>
            <a:r>
              <a:rPr lang="en-US" dirty="0" err="1"/>
              <a:t>empresas</a:t>
            </a:r>
            <a:r>
              <a:rPr lang="en-US" dirty="0"/>
              <a:t> </a:t>
            </a:r>
            <a:r>
              <a:rPr lang="en-US" dirty="0" err="1"/>
              <a:t>competitivas</a:t>
            </a:r>
            <a:r>
              <a:rPr lang="en-US" dirty="0"/>
              <a:t> </a:t>
            </a:r>
            <a:r>
              <a:rPr lang="en-US" dirty="0" err="1"/>
              <a:t>maximizadoras</a:t>
            </a:r>
            <a:r>
              <a:rPr lang="en-US" dirty="0"/>
              <a:t> de los </a:t>
            </a:r>
            <a:r>
              <a:rPr lang="en-US" dirty="0" err="1"/>
              <a:t>beneficios</a:t>
            </a:r>
            <a:r>
              <a:rPr lang="en-US" dirty="0"/>
              <a:t> </a:t>
            </a:r>
            <a:r>
              <a:rPr lang="en-US" dirty="0" err="1"/>
              <a:t>eligen</a:t>
            </a:r>
            <a:r>
              <a:rPr lang="en-US" dirty="0"/>
              <a:t> el </a:t>
            </a:r>
            <a:r>
              <a:rPr lang="en-US" dirty="0" err="1"/>
              <a:t>nivel</a:t>
            </a:r>
            <a:r>
              <a:rPr lang="en-US" dirty="0"/>
              <a:t> de </a:t>
            </a:r>
            <a:r>
              <a:rPr lang="en-US" dirty="0" err="1"/>
              <a:t>producción</a:t>
            </a:r>
            <a:r>
              <a:rPr lang="en-US" dirty="0"/>
              <a:t> en el </a:t>
            </a:r>
            <a:r>
              <a:rPr lang="en-US" dirty="0" err="1"/>
              <a:t>que</a:t>
            </a:r>
            <a:r>
              <a:rPr lang="en-US" dirty="0"/>
              <a:t> el </a:t>
            </a:r>
            <a:r>
              <a:rPr lang="en-US" dirty="0" err="1"/>
              <a:t>precio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igual</a:t>
            </a:r>
            <a:r>
              <a:rPr lang="en-US" dirty="0"/>
              <a:t> al </a:t>
            </a:r>
            <a:r>
              <a:rPr lang="en-US" dirty="0" err="1"/>
              <a:t>coste</a:t>
            </a:r>
            <a:r>
              <a:rPr lang="en-US" dirty="0"/>
              <a:t> marginal a largo </a:t>
            </a:r>
            <a:r>
              <a:rPr lang="en-US" dirty="0" err="1"/>
              <a:t>plazo</a:t>
            </a:r>
            <a:r>
              <a:rPr lang="en-US" dirty="0"/>
              <a:t>. </a:t>
            </a:r>
          </a:p>
          <a:p>
            <a:pPr algn="just">
              <a:spcBef>
                <a:spcPct val="70000"/>
              </a:spcBef>
            </a:pPr>
            <a:r>
              <a:rPr lang="en-US" dirty="0"/>
              <a:t>La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oferta</a:t>
            </a:r>
            <a:r>
              <a:rPr lang="en-US" dirty="0"/>
              <a:t> a largo </a:t>
            </a:r>
            <a:r>
              <a:rPr lang="en-US" dirty="0" err="1"/>
              <a:t>plazo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ser horizontal, </a:t>
            </a:r>
            <a:r>
              <a:rPr lang="en-US" dirty="0" err="1"/>
              <a:t>ya</a:t>
            </a:r>
            <a:r>
              <a:rPr lang="en-US" dirty="0"/>
              <a:t> sea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pendiente</a:t>
            </a:r>
            <a:r>
              <a:rPr lang="en-US" dirty="0"/>
              <a:t> </a:t>
            </a:r>
            <a:r>
              <a:rPr lang="en-US" dirty="0" err="1"/>
              <a:t>positiva</a:t>
            </a:r>
            <a:r>
              <a:rPr lang="en-US" dirty="0"/>
              <a:t> o </a:t>
            </a:r>
            <a:r>
              <a:rPr lang="en-US" dirty="0" err="1"/>
              <a:t>negativa</a:t>
            </a:r>
            <a:r>
              <a:rPr lang="en-US" dirty="0"/>
              <a:t>.</a:t>
            </a:r>
          </a:p>
        </p:txBody>
      </p:sp>
      <p:sp>
        <p:nvSpPr>
          <p:cNvPr id="364551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8" tIns="44450" rIns="90488" bIns="44450" anchor="b"/>
          <a:lstStyle/>
          <a:p>
            <a:r>
              <a:rPr lang="en-US"/>
              <a:t>Resumen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5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45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5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645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4549" grpId="0" build="p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93808-69EC-486E-8027-E6CCF9A9DA85}" type="slidenum">
              <a:rPr lang="es-ES"/>
              <a:pPr/>
              <a:t>6</a:t>
            </a:fld>
            <a:endParaRPr lang="es-ES"/>
          </a:p>
        </p:txBody>
      </p:sp>
      <p:sp>
        <p:nvSpPr>
          <p:cNvPr id="424962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4963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4964" name="Rectangle 4"/>
          <p:cNvSpPr>
            <a:spLocks noGrp="1" noChangeArrowheads="1"/>
          </p:cNvSpPr>
          <p:nvPr>
            <p:ph type="title"/>
          </p:nvPr>
        </p:nvSpPr>
        <p:spPr>
          <a:xfrm>
            <a:off x="0" y="741363"/>
            <a:ext cx="9144000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600" dirty="0"/>
              <a:t>1. Características de la competencia perfecta</a:t>
            </a:r>
            <a:r>
              <a:rPr lang="en-US" sz="3200" dirty="0"/>
              <a:t> </a:t>
            </a:r>
          </a:p>
        </p:txBody>
      </p:sp>
      <p:sp>
        <p:nvSpPr>
          <p:cNvPr id="42496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35000" y="1719263"/>
            <a:ext cx="8280400" cy="4224337"/>
          </a:xfrm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  <a:buFontTx/>
              <a:buNone/>
            </a:pPr>
            <a:r>
              <a:rPr lang="en-US" dirty="0"/>
              <a:t>	1)	Las </a:t>
            </a:r>
            <a:r>
              <a:rPr lang="en-US" dirty="0" err="1"/>
              <a:t>empresas</a:t>
            </a:r>
            <a:r>
              <a:rPr lang="en-US" dirty="0"/>
              <a:t> son </a:t>
            </a:r>
            <a:r>
              <a:rPr lang="en-US" dirty="0" err="1"/>
              <a:t>precio-aceptantes</a:t>
            </a:r>
            <a:r>
              <a:rPr lang="en-US" dirty="0"/>
              <a:t>.</a:t>
            </a:r>
          </a:p>
          <a:p>
            <a:pPr>
              <a:spcBef>
                <a:spcPct val="70000"/>
              </a:spcBef>
              <a:buFontTx/>
              <a:buNone/>
            </a:pPr>
            <a:r>
              <a:rPr lang="en-US" dirty="0"/>
              <a:t>	2)	</a:t>
            </a:r>
            <a:r>
              <a:rPr lang="en-US" dirty="0" err="1"/>
              <a:t>Homogeneidad</a:t>
            </a:r>
            <a:r>
              <a:rPr lang="en-US" dirty="0"/>
              <a:t> del </a:t>
            </a:r>
            <a:r>
              <a:rPr lang="en-US" dirty="0" err="1"/>
              <a:t>producto</a:t>
            </a:r>
            <a:r>
              <a:rPr lang="en-US" dirty="0"/>
              <a:t>.</a:t>
            </a:r>
          </a:p>
          <a:p>
            <a:pPr>
              <a:spcBef>
                <a:spcPct val="70000"/>
              </a:spcBef>
              <a:buFontTx/>
              <a:buNone/>
            </a:pPr>
            <a:r>
              <a:rPr lang="en-US" dirty="0"/>
              <a:t>	3)	Libertad de </a:t>
            </a:r>
            <a:r>
              <a:rPr lang="en-US" dirty="0" err="1"/>
              <a:t>entrada</a:t>
            </a:r>
            <a:r>
              <a:rPr lang="en-US" dirty="0"/>
              <a:t> y </a:t>
            </a:r>
            <a:r>
              <a:rPr lang="en-US" dirty="0" err="1"/>
              <a:t>salida</a:t>
            </a:r>
            <a:r>
              <a:rPr lang="en-US" dirty="0"/>
              <a:t>.</a:t>
            </a:r>
          </a:p>
          <a:p>
            <a:pPr>
              <a:spcBef>
                <a:spcPct val="70000"/>
              </a:spcBef>
              <a:buFontTx/>
              <a:buNone/>
            </a:pPr>
            <a:r>
              <a:rPr lang="en-US" dirty="0"/>
              <a:t>   4)  </a:t>
            </a:r>
            <a:r>
              <a:rPr lang="en-US" dirty="0" err="1"/>
              <a:t>Información</a:t>
            </a:r>
            <a:r>
              <a:rPr lang="en-US" dirty="0"/>
              <a:t> perfecta.</a:t>
            </a:r>
          </a:p>
        </p:txBody>
      </p:sp>
      <p:pic>
        <p:nvPicPr>
          <p:cNvPr id="8" name="Por qué estudiarlo">
            <a:hlinkClick r:id="" action="ppaction://media"/>
          </p:cNvPr>
          <p:cNvPicPr>
            <a:picLocks noRot="1" noChangeAspect="1"/>
          </p:cNvPicPr>
          <p:nvPr>
            <a:wavAudioFile r:embed="rId1" name="Por qué estudiarlo"/>
          </p:nvPr>
        </p:nvPicPr>
        <p:blipFill>
          <a:blip r:embed="rId4"/>
          <a:stretch>
            <a:fillRect/>
          </a:stretch>
        </p:blipFill>
        <p:spPr>
          <a:xfrm>
            <a:off x="5696857" y="1055914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9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49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9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249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9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249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9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249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2170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2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24965" grpId="0" build="p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1750F-FAB7-4F0F-9D61-42D334CDA527}" type="slidenum">
              <a:rPr lang="es-ES"/>
              <a:pPr/>
              <a:t>7</a:t>
            </a:fld>
            <a:endParaRPr lang="es-ES"/>
          </a:p>
        </p:txBody>
      </p:sp>
      <p:sp>
        <p:nvSpPr>
          <p:cNvPr id="427010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7011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701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87338" y="1409700"/>
            <a:ext cx="8367712" cy="4224338"/>
          </a:xfrm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sz="2800" dirty="0"/>
              <a:t>Las </a:t>
            </a:r>
            <a:r>
              <a:rPr lang="en-US" sz="2800" dirty="0" err="1"/>
              <a:t>empresas</a:t>
            </a:r>
            <a:r>
              <a:rPr lang="en-US" sz="2800" dirty="0"/>
              <a:t> son </a:t>
            </a:r>
            <a:r>
              <a:rPr lang="en-US" sz="2800" dirty="0" err="1"/>
              <a:t>precio-aceptantes</a:t>
            </a:r>
            <a:r>
              <a:rPr lang="en-US" sz="2800" dirty="0"/>
              <a:t>, </a:t>
            </a:r>
            <a:r>
              <a:rPr lang="en-US" sz="2800" dirty="0" err="1"/>
              <a:t>muchas</a:t>
            </a:r>
            <a:r>
              <a:rPr lang="en-US" sz="2800" dirty="0"/>
              <a:t>/</a:t>
            </a:r>
            <a:r>
              <a:rPr lang="en-US" sz="2800" dirty="0" err="1"/>
              <a:t>os</a:t>
            </a:r>
            <a:r>
              <a:rPr lang="en-US" sz="2800" dirty="0"/>
              <a:t>, </a:t>
            </a:r>
            <a:r>
              <a:rPr lang="en-US" sz="2800" dirty="0" err="1"/>
              <a:t>pequeñas</a:t>
            </a:r>
            <a:r>
              <a:rPr lang="en-US" sz="2800" dirty="0"/>
              <a:t>/</a:t>
            </a:r>
            <a:r>
              <a:rPr lang="en-US" sz="2800" dirty="0" err="1"/>
              <a:t>os</a:t>
            </a:r>
            <a:r>
              <a:rPr lang="en-US" sz="2800" dirty="0"/>
              <a:t> e </a:t>
            </a:r>
            <a:r>
              <a:rPr lang="en-US" sz="2800" dirty="0" err="1"/>
              <a:t>independientes</a:t>
            </a:r>
            <a:r>
              <a:rPr lang="en-US" sz="2800" dirty="0"/>
              <a:t>:</a:t>
            </a:r>
          </a:p>
          <a:p>
            <a:pPr lvl="1" algn="just">
              <a:spcBef>
                <a:spcPct val="70000"/>
              </a:spcBef>
            </a:pPr>
            <a:r>
              <a:rPr lang="en-US" sz="2400" dirty="0" err="1"/>
              <a:t>Cada</a:t>
            </a:r>
            <a:r>
              <a:rPr lang="en-US" sz="2400" dirty="0"/>
              <a:t> </a:t>
            </a:r>
            <a:r>
              <a:rPr lang="en-US" sz="2400" dirty="0" err="1"/>
              <a:t>empresa</a:t>
            </a:r>
            <a:r>
              <a:rPr lang="en-US" sz="2400" dirty="0"/>
              <a:t> </a:t>
            </a:r>
            <a:r>
              <a:rPr lang="en-US" sz="2400" dirty="0" err="1"/>
              <a:t>vende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proporción</a:t>
            </a:r>
            <a:r>
              <a:rPr lang="en-US" sz="2400" dirty="0"/>
              <a:t> </a:t>
            </a:r>
            <a:r>
              <a:rPr lang="en-US" sz="2400" dirty="0" err="1"/>
              <a:t>suficientemente</a:t>
            </a:r>
            <a:r>
              <a:rPr lang="en-US" sz="2400" dirty="0"/>
              <a:t> </a:t>
            </a:r>
            <a:r>
              <a:rPr lang="en-US" sz="2400" dirty="0" err="1"/>
              <a:t>pequeña</a:t>
            </a:r>
            <a:r>
              <a:rPr lang="en-US" sz="2400" dirty="0"/>
              <a:t> de la </a:t>
            </a:r>
            <a:r>
              <a:rPr lang="en-US" sz="2400" dirty="0" err="1"/>
              <a:t>producción</a:t>
            </a:r>
            <a:r>
              <a:rPr lang="en-US" sz="2400" dirty="0"/>
              <a:t> total del </a:t>
            </a:r>
            <a:r>
              <a:rPr lang="en-US" sz="2400" dirty="0" err="1"/>
              <a:t>mercado</a:t>
            </a:r>
            <a:r>
              <a:rPr lang="en-US" sz="2400" dirty="0"/>
              <a:t>, </a:t>
            </a:r>
            <a:r>
              <a:rPr lang="en-US" sz="2400" dirty="0" err="1"/>
              <a:t>por</a:t>
            </a:r>
            <a:r>
              <a:rPr lang="en-US" sz="2400" dirty="0"/>
              <a:t> lo </a:t>
            </a:r>
            <a:r>
              <a:rPr lang="en-US" sz="2400" dirty="0" err="1"/>
              <a:t>tanto</a:t>
            </a:r>
            <a:r>
              <a:rPr lang="en-US" sz="2400" dirty="0"/>
              <a:t>, no </a:t>
            </a:r>
            <a:r>
              <a:rPr lang="en-US" sz="2400" dirty="0" err="1"/>
              <a:t>pueden</a:t>
            </a:r>
            <a:r>
              <a:rPr lang="en-US" sz="2400" dirty="0"/>
              <a:t> </a:t>
            </a:r>
            <a:r>
              <a:rPr lang="en-US" sz="2400" dirty="0" err="1"/>
              <a:t>influir</a:t>
            </a:r>
            <a:r>
              <a:rPr lang="en-US" sz="2400" dirty="0"/>
              <a:t> en el </a:t>
            </a:r>
            <a:r>
              <a:rPr lang="en-US" sz="2400" dirty="0" err="1"/>
              <a:t>precio</a:t>
            </a:r>
            <a:r>
              <a:rPr lang="en-US" sz="2400" dirty="0"/>
              <a:t> de </a:t>
            </a:r>
            <a:r>
              <a:rPr lang="en-US" sz="2400" dirty="0" err="1"/>
              <a:t>mercado</a:t>
            </a:r>
            <a:r>
              <a:rPr lang="en-US" sz="2400" dirty="0"/>
              <a:t>. </a:t>
            </a:r>
          </a:p>
          <a:p>
            <a:pPr lvl="1" algn="just">
              <a:spcBef>
                <a:spcPct val="70000"/>
              </a:spcBef>
            </a:pPr>
            <a:r>
              <a:rPr lang="en-US" sz="2400" dirty="0" err="1"/>
              <a:t>Cada</a:t>
            </a:r>
            <a:r>
              <a:rPr lang="en-US" sz="2400" dirty="0"/>
              <a:t> </a:t>
            </a:r>
            <a:r>
              <a:rPr lang="en-US" sz="2400" dirty="0" err="1"/>
              <a:t>consumidor</a:t>
            </a:r>
            <a:r>
              <a:rPr lang="en-US" sz="2400" dirty="0"/>
              <a:t> </a:t>
            </a:r>
            <a:r>
              <a:rPr lang="en-US" sz="2400" dirty="0" err="1"/>
              <a:t>compra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proporción</a:t>
            </a:r>
            <a:r>
              <a:rPr lang="en-US" sz="2400" dirty="0"/>
              <a:t> tan </a:t>
            </a:r>
            <a:r>
              <a:rPr lang="en-US" sz="2400" dirty="0" err="1"/>
              <a:t>pequeña</a:t>
            </a:r>
            <a:r>
              <a:rPr lang="en-US" sz="2400" dirty="0"/>
              <a:t> de la </a:t>
            </a:r>
            <a:r>
              <a:rPr lang="en-US" sz="2400" dirty="0" err="1"/>
              <a:t>producción</a:t>
            </a:r>
            <a:r>
              <a:rPr lang="en-US" sz="2400" dirty="0"/>
              <a:t> total de la </a:t>
            </a:r>
            <a:r>
              <a:rPr lang="en-US" sz="2400" dirty="0" err="1"/>
              <a:t>industria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no </a:t>
            </a:r>
            <a:r>
              <a:rPr lang="en-US" sz="2400" dirty="0" err="1"/>
              <a:t>influye</a:t>
            </a:r>
            <a:r>
              <a:rPr lang="en-US" sz="2400" dirty="0"/>
              <a:t> en el </a:t>
            </a:r>
            <a:r>
              <a:rPr lang="en-US" sz="2400" dirty="0" err="1"/>
              <a:t>precio</a:t>
            </a:r>
            <a:r>
              <a:rPr lang="en-US" sz="2400" dirty="0"/>
              <a:t> de </a:t>
            </a:r>
            <a:r>
              <a:rPr lang="en-US" sz="2400" dirty="0" err="1"/>
              <a:t>mercado</a:t>
            </a:r>
            <a:r>
              <a:rPr lang="en-US" sz="2400" dirty="0"/>
              <a:t>. </a:t>
            </a:r>
          </a:p>
        </p:txBody>
      </p:sp>
      <p:sp>
        <p:nvSpPr>
          <p:cNvPr id="427013" name="Rectangle 5"/>
          <p:cNvSpPr>
            <a:spLocks noGrp="1" noChangeArrowheads="1"/>
          </p:cNvSpPr>
          <p:nvPr>
            <p:ph type="title"/>
          </p:nvPr>
        </p:nvSpPr>
        <p:spPr>
          <a:xfrm>
            <a:off x="0" y="319088"/>
            <a:ext cx="9144000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/>
              <a:t>1. Características de la competencia perfecta</a:t>
            </a:r>
            <a:endParaRPr lang="en-US" sz="260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FFCA9-0F71-4EFB-B128-DF7AC0057A42}" type="slidenum">
              <a:rPr lang="es-ES"/>
              <a:pPr/>
              <a:t>8</a:t>
            </a:fld>
            <a:endParaRPr lang="es-ES"/>
          </a:p>
        </p:txBody>
      </p:sp>
      <p:sp>
        <p:nvSpPr>
          <p:cNvPr id="429058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9059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29060" name="Rectangle 4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>
              <a:spcBef>
                <a:spcPct val="70000"/>
              </a:spcBef>
            </a:pPr>
            <a:r>
              <a:rPr lang="en-US" dirty="0" err="1"/>
              <a:t>Homogeneidad</a:t>
            </a:r>
            <a:r>
              <a:rPr lang="en-US" dirty="0"/>
              <a:t> del </a:t>
            </a:r>
            <a:r>
              <a:rPr lang="en-US" dirty="0" err="1"/>
              <a:t>producto</a:t>
            </a:r>
            <a:r>
              <a:rPr lang="en-US" dirty="0"/>
              <a:t>:</a:t>
            </a:r>
          </a:p>
          <a:p>
            <a:pPr lvl="1" algn="just">
              <a:spcBef>
                <a:spcPct val="70000"/>
              </a:spcBef>
            </a:pPr>
            <a:r>
              <a:rPr lang="en-US" dirty="0"/>
              <a:t>Los </a:t>
            </a:r>
            <a:r>
              <a:rPr lang="en-US" dirty="0" err="1"/>
              <a:t>productos</a:t>
            </a:r>
            <a:r>
              <a:rPr lang="en-US" dirty="0"/>
              <a:t> de </a:t>
            </a:r>
            <a:r>
              <a:rPr lang="en-US" dirty="0" err="1"/>
              <a:t>todas</a:t>
            </a:r>
            <a:r>
              <a:rPr lang="en-US" dirty="0"/>
              <a:t> </a:t>
            </a:r>
            <a:r>
              <a:rPr lang="en-US" dirty="0" err="1"/>
              <a:t>las</a:t>
            </a:r>
            <a:r>
              <a:rPr lang="en-US" dirty="0"/>
              <a:t> </a:t>
            </a:r>
            <a:r>
              <a:rPr lang="en-US" dirty="0" err="1"/>
              <a:t>empresas</a:t>
            </a:r>
            <a:r>
              <a:rPr lang="en-US" dirty="0"/>
              <a:t> son </a:t>
            </a:r>
            <a:r>
              <a:rPr lang="en-US" dirty="0" err="1"/>
              <a:t>sustitutivos</a:t>
            </a:r>
            <a:r>
              <a:rPr lang="en-US" dirty="0"/>
              <a:t> perfectos.</a:t>
            </a:r>
          </a:p>
          <a:p>
            <a:pPr lvl="1" algn="just">
              <a:spcBef>
                <a:spcPct val="70000"/>
              </a:spcBef>
            </a:pPr>
            <a:r>
              <a:rPr lang="en-US" dirty="0" err="1"/>
              <a:t>Ejemplos</a:t>
            </a:r>
            <a:r>
              <a:rPr lang="en-US" dirty="0"/>
              <a:t>:</a:t>
            </a:r>
          </a:p>
          <a:p>
            <a:pPr lvl="2" algn="just">
              <a:spcBef>
                <a:spcPct val="70000"/>
              </a:spcBef>
            </a:pPr>
            <a:r>
              <a:rPr lang="en-US" dirty="0" err="1"/>
              <a:t>Productos</a:t>
            </a:r>
            <a:r>
              <a:rPr lang="en-US" dirty="0"/>
              <a:t> </a:t>
            </a:r>
            <a:r>
              <a:rPr lang="en-US" dirty="0" err="1"/>
              <a:t>agrícolas</a:t>
            </a:r>
            <a:r>
              <a:rPr lang="en-US" dirty="0"/>
              <a:t>, </a:t>
            </a:r>
            <a:r>
              <a:rPr lang="en-US" dirty="0" err="1"/>
              <a:t>petróleo</a:t>
            </a:r>
            <a:r>
              <a:rPr lang="en-US" dirty="0"/>
              <a:t>, </a:t>
            </a:r>
            <a:r>
              <a:rPr lang="en-US" dirty="0" err="1"/>
              <a:t>cobre</a:t>
            </a:r>
            <a:r>
              <a:rPr lang="en-US" dirty="0"/>
              <a:t>, </a:t>
            </a:r>
            <a:r>
              <a:rPr lang="en-US" dirty="0" err="1"/>
              <a:t>hierro</a:t>
            </a:r>
            <a:r>
              <a:rPr lang="en-US" dirty="0"/>
              <a:t>, </a:t>
            </a:r>
            <a:r>
              <a:rPr lang="en-US" dirty="0" err="1"/>
              <a:t>madera</a:t>
            </a:r>
            <a:r>
              <a:rPr lang="en-US" dirty="0"/>
              <a:t>.</a:t>
            </a:r>
          </a:p>
        </p:txBody>
      </p:sp>
      <p:sp>
        <p:nvSpPr>
          <p:cNvPr id="429061" name="Rectangle 5"/>
          <p:cNvSpPr>
            <a:spLocks noGrp="1" noChangeArrowheads="1"/>
          </p:cNvSpPr>
          <p:nvPr>
            <p:ph type="title"/>
          </p:nvPr>
        </p:nvSpPr>
        <p:spPr>
          <a:xfrm>
            <a:off x="0" y="333375"/>
            <a:ext cx="9144000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/>
              <a:t>1. Características de la competencia perfecta</a:t>
            </a:r>
            <a:endParaRPr lang="en-US" sz="320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Capítulo 5</a:t>
            </a: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1403-D81D-4A8C-879B-B1726DB0B7BF}" type="slidenum">
              <a:rPr lang="es-ES"/>
              <a:pPr/>
              <a:t>9</a:t>
            </a:fld>
            <a:endParaRPr lang="es-ES"/>
          </a:p>
        </p:txBody>
      </p:sp>
      <p:sp>
        <p:nvSpPr>
          <p:cNvPr id="431106" name="Rectangle 2"/>
          <p:cNvSpPr>
            <a:spLocks noChangeArrowheads="1"/>
          </p:cNvSpPr>
          <p:nvPr/>
        </p:nvSpPr>
        <p:spPr bwMode="auto">
          <a:xfrm>
            <a:off x="7620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1107" name="Rectangle 3"/>
          <p:cNvSpPr>
            <a:spLocks noChangeArrowheads="1"/>
          </p:cNvSpPr>
          <p:nvPr/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ES"/>
          </a:p>
        </p:txBody>
      </p:sp>
      <p:sp>
        <p:nvSpPr>
          <p:cNvPr id="431108" name="Rectangle 4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0488" tIns="44450" rIns="90488" bIns="44450"/>
          <a:lstStyle/>
          <a:p>
            <a:pPr algn="just">
              <a:spcBef>
                <a:spcPct val="70000"/>
              </a:spcBef>
            </a:pPr>
            <a:r>
              <a:rPr lang="en-US" dirty="0"/>
              <a:t>Libertad de </a:t>
            </a:r>
            <a:r>
              <a:rPr lang="en-US" dirty="0" err="1"/>
              <a:t>entrada</a:t>
            </a:r>
            <a:r>
              <a:rPr lang="en-US" dirty="0"/>
              <a:t> y </a:t>
            </a:r>
            <a:r>
              <a:rPr lang="en-US" dirty="0" err="1"/>
              <a:t>salida</a:t>
            </a:r>
            <a:r>
              <a:rPr lang="en-US" dirty="0"/>
              <a:t>:</a:t>
            </a:r>
          </a:p>
          <a:p>
            <a:pPr lvl="1" algn="just">
              <a:spcBef>
                <a:spcPct val="70000"/>
              </a:spcBef>
            </a:pPr>
            <a:r>
              <a:rPr lang="en-US" dirty="0"/>
              <a:t>Los </a:t>
            </a:r>
            <a:r>
              <a:rPr lang="en-US" dirty="0" err="1"/>
              <a:t>compradores</a:t>
            </a:r>
            <a:r>
              <a:rPr lang="en-US" dirty="0"/>
              <a:t>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cambiar</a:t>
            </a:r>
            <a:r>
              <a:rPr lang="en-US" dirty="0"/>
              <a:t> </a:t>
            </a:r>
            <a:r>
              <a:rPr lang="en-US" dirty="0" err="1"/>
              <a:t>fácilmente</a:t>
            </a:r>
            <a:r>
              <a:rPr lang="en-US" dirty="0"/>
              <a:t> de </a:t>
            </a:r>
            <a:r>
              <a:rPr lang="en-US" dirty="0" err="1"/>
              <a:t>proveedor</a:t>
            </a:r>
            <a:r>
              <a:rPr lang="en-US" dirty="0"/>
              <a:t>.</a:t>
            </a:r>
          </a:p>
          <a:p>
            <a:pPr lvl="1" algn="just">
              <a:spcBef>
                <a:spcPct val="70000"/>
              </a:spcBef>
            </a:pPr>
            <a:r>
              <a:rPr lang="en-US" dirty="0"/>
              <a:t>Los </a:t>
            </a:r>
            <a:r>
              <a:rPr lang="en-US" dirty="0" err="1"/>
              <a:t>proveedores</a:t>
            </a:r>
            <a:r>
              <a:rPr lang="en-US" dirty="0"/>
              <a:t>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entrar</a:t>
            </a:r>
            <a:r>
              <a:rPr lang="en-US" dirty="0"/>
              <a:t> o </a:t>
            </a:r>
            <a:r>
              <a:rPr lang="en-US" dirty="0" err="1"/>
              <a:t>salir</a:t>
            </a:r>
            <a:r>
              <a:rPr lang="en-US" dirty="0"/>
              <a:t> </a:t>
            </a:r>
            <a:r>
              <a:rPr lang="en-US" dirty="0" err="1"/>
              <a:t>fácilmente</a:t>
            </a:r>
            <a:r>
              <a:rPr lang="en-US" dirty="0"/>
              <a:t> del </a:t>
            </a:r>
            <a:r>
              <a:rPr lang="en-US" dirty="0" err="1"/>
              <a:t>mercado</a:t>
            </a:r>
            <a:r>
              <a:rPr lang="en-US" dirty="0"/>
              <a:t>. </a:t>
            </a:r>
          </a:p>
        </p:txBody>
      </p:sp>
      <p:sp>
        <p:nvSpPr>
          <p:cNvPr id="431109" name="Rectangle 5"/>
          <p:cNvSpPr>
            <a:spLocks noGrp="1" noChangeArrowheads="1"/>
          </p:cNvSpPr>
          <p:nvPr>
            <p:ph type="title"/>
          </p:nvPr>
        </p:nvSpPr>
        <p:spPr>
          <a:xfrm>
            <a:off x="0" y="363538"/>
            <a:ext cx="9144000" cy="781050"/>
          </a:xfrm>
          <a:noFill/>
          <a:ln/>
        </p:spPr>
        <p:txBody>
          <a:bodyPr lIns="90488" tIns="44450" rIns="90488" bIns="44450" anchor="b"/>
          <a:lstStyle/>
          <a:p>
            <a:r>
              <a:rPr lang="es-ES" sz="3200"/>
              <a:t>1. Características de la competencia perfecta</a:t>
            </a:r>
            <a:endParaRPr lang="en-US" sz="320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3716</TotalTime>
  <Words>4160</Words>
  <Application>Microsoft PowerPoint</Application>
  <PresentationFormat>Presentación en pantalla (4:3)</PresentationFormat>
  <Paragraphs>785</Paragraphs>
  <Slides>58</Slides>
  <Notes>58</Notes>
  <HiddenSlides>0</HiddenSlides>
  <MMClips>32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58</vt:i4>
      </vt:variant>
    </vt:vector>
  </HeadingPairs>
  <TitlesOfParts>
    <vt:vector size="60" baseType="lpstr">
      <vt:lpstr>Diseño predeterminado</vt:lpstr>
      <vt:lpstr>Ecuación</vt:lpstr>
      <vt:lpstr>Capítulo 5 La competencia perfecta</vt:lpstr>
      <vt:lpstr>Objetivos del capítulo</vt:lpstr>
      <vt:lpstr>Diapositiva 3</vt:lpstr>
      <vt:lpstr>Orientación bibliográfica</vt:lpstr>
      <vt:lpstr>Tabla 1  Características de los tipos de mercados</vt:lpstr>
      <vt:lpstr>1. Características de la competencia perfecta </vt:lpstr>
      <vt:lpstr>1. Características de la competencia perfecta</vt:lpstr>
      <vt:lpstr>1. Características de la competencia perfecta</vt:lpstr>
      <vt:lpstr>1. Características de la competencia perfecta</vt:lpstr>
      <vt:lpstr>1. Características de la competencia perfecta</vt:lpstr>
      <vt:lpstr>2. La empresa y la industria a corto plazo</vt:lpstr>
      <vt:lpstr>2.1. El óptimo de la producción y la curva de oferta de la empresa </vt:lpstr>
      <vt:lpstr>2.1. El óptimo de la producción y la curva de  oferta de la empresa </vt:lpstr>
      <vt:lpstr>2.1. El óptimo de la producción y la curva de oferta de la empresa </vt:lpstr>
      <vt:lpstr>2.1. El óptimo de la producción y la curva de oferta de la empresa </vt:lpstr>
      <vt:lpstr>2.1. El óptimo de la producción y la curva de oferta de la empresa </vt:lpstr>
      <vt:lpstr>2.1. El óptimo de la producción y la curva de oferta de la empresa </vt:lpstr>
      <vt:lpstr>2.1. El óptimo de la producción y la curva de oferta de la empresa</vt:lpstr>
      <vt:lpstr>2.1. El óptimo de la producción y la curva de oferta de la empresa</vt:lpstr>
      <vt:lpstr>2.1. El óptimo de la producción y la curva de oferta de la empresa</vt:lpstr>
      <vt:lpstr>2.1. El óptimo de la producción y la curva de oferta de la empresa </vt:lpstr>
      <vt:lpstr>2.1. El óptimo de la producción y la curva de oferta de la empresa</vt:lpstr>
      <vt:lpstr>2.1. El óptimo de la producción y la curva de oferta de la empresa</vt:lpstr>
      <vt:lpstr>2.1. El óptimo de la producción y la curva de oferta de la empresa </vt:lpstr>
      <vt:lpstr>2.1. El óptimo de la producción y la curva de oferta de la empresa </vt:lpstr>
      <vt:lpstr>2.1. El óptimo de la producción y la curva de oferta de la empresa </vt:lpstr>
      <vt:lpstr>2.1. El óptimo de la producción y la curva de oferta de la empresa</vt:lpstr>
      <vt:lpstr>2.2. La oferta de la industria y el equilibrio de mercado</vt:lpstr>
      <vt:lpstr>2.2. La oferta de la industria y el equilibrio de mercado </vt:lpstr>
      <vt:lpstr>2.2. La oferta de la industria y el equilibrio de mercado </vt:lpstr>
      <vt:lpstr>2.2. La oferta de la industria y el equilibrio de mercado</vt:lpstr>
      <vt:lpstr>3. La empresa y la industria a largo plazo </vt:lpstr>
      <vt:lpstr>3.1. Equilibrio de la empresa y del mercado </vt:lpstr>
      <vt:lpstr>3.1. Equilibrio de la empresa y del mercado</vt:lpstr>
      <vt:lpstr>Figura 10. El equilibrio competitivo a largo plazo.</vt:lpstr>
      <vt:lpstr>3.1. Equilibrio de la empresa y del mercado </vt:lpstr>
      <vt:lpstr>3.1. Equilibrio de la empresa y del mercado</vt:lpstr>
      <vt:lpstr>3.2. La curva de oferta de la industria competitiva a largo plazo</vt:lpstr>
      <vt:lpstr>3.2. La curva de oferta de la industria competitiva a largo plazo </vt:lpstr>
      <vt:lpstr>Figura 11. La oferta a largo plazo de una industria de coste constante.</vt:lpstr>
      <vt:lpstr>Diapositiva 41</vt:lpstr>
      <vt:lpstr>Figura 12. La oferta a largo plazo de una industria de coste creciente. </vt:lpstr>
      <vt:lpstr>Diapositiva 43</vt:lpstr>
      <vt:lpstr>Figura 13. La oferta a largo plazo de una industria de coste decreciente. </vt:lpstr>
      <vt:lpstr>Diapositiva 45</vt:lpstr>
      <vt:lpstr>4. La eficiencia de un mercado competitivo</vt:lpstr>
      <vt:lpstr>4. La eficiencia de un mercado competitivo</vt:lpstr>
      <vt:lpstr>4. La eficiencia de un mercado competitivo</vt:lpstr>
      <vt:lpstr>4. La eficiencia de un mercado competitivo</vt:lpstr>
      <vt:lpstr>Figura 15. Excedente del productor de un mercado.</vt:lpstr>
      <vt:lpstr>Figura 16. Excedente del consumidor y del productor (en el mercado).</vt:lpstr>
      <vt:lpstr>4. La eficiencia de un mercado competitivo</vt:lpstr>
      <vt:lpstr>Figura 17. La pérdida de bienestar cuando se mantiene un precio inferior al que vacía el mercado.</vt:lpstr>
      <vt:lpstr>Figura 18. La pérdida de bienestar cuando se mantiene un precio superior al que vacía el mercado.</vt:lpstr>
      <vt:lpstr>4. La eficiencia de un mercado competitivo</vt:lpstr>
      <vt:lpstr>Resumen</vt:lpstr>
      <vt:lpstr>Resumen</vt:lpstr>
      <vt:lpstr>Resumen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</dc:title>
  <dc:creator>Jeff Caldwell</dc:creator>
  <cp:lastModifiedBy>Maria</cp:lastModifiedBy>
  <cp:revision>440</cp:revision>
  <dcterms:created xsi:type="dcterms:W3CDTF">1997-07-14T00:22:12Z</dcterms:created>
  <dcterms:modified xsi:type="dcterms:W3CDTF">2020-03-16T12:05:38Z</dcterms:modified>
</cp:coreProperties>
</file>

<file path=docProps/thumbnail.jpeg>
</file>